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7" r:id="rId1"/>
  </p:sldMasterIdLst>
  <p:notesMasterIdLst>
    <p:notesMasterId r:id="rId19"/>
  </p:notesMasterIdLst>
  <p:handoutMasterIdLst>
    <p:handoutMasterId r:id="rId20"/>
  </p:handoutMasterIdLst>
  <p:sldIdLst>
    <p:sldId id="256" r:id="rId2"/>
    <p:sldId id="304" r:id="rId3"/>
    <p:sldId id="287" r:id="rId4"/>
    <p:sldId id="260" r:id="rId5"/>
    <p:sldId id="291" r:id="rId6"/>
    <p:sldId id="295" r:id="rId7"/>
    <p:sldId id="296" r:id="rId8"/>
    <p:sldId id="297" r:id="rId9"/>
    <p:sldId id="298" r:id="rId10"/>
    <p:sldId id="299" r:id="rId11"/>
    <p:sldId id="257" r:id="rId12"/>
    <p:sldId id="300" r:id="rId13"/>
    <p:sldId id="307" r:id="rId14"/>
    <p:sldId id="301" r:id="rId15"/>
    <p:sldId id="281" r:id="rId16"/>
    <p:sldId id="302" r:id="rId17"/>
    <p:sldId id="272" r:id="rId18"/>
  </p:sldIdLst>
  <p:sldSz cx="12192000" cy="6858000"/>
  <p:notesSz cx="6881813"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4A238D3-46C0-7314-7FCF-58CD30234DCB}" name="Lindquist, Jessica (HOM)" initials="LJ(" userId="S::jessica.j.lindquist@sfgov.org::c65c90a1-98d1-4467-a9c1-0064770f38f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iller, Cricket (HOM)" initials="MC(" lastIdx="5" clrIdx="0">
    <p:extLst>
      <p:ext uri="{19B8F6BF-5375-455C-9EA6-DF929625EA0E}">
        <p15:presenceInfo xmlns:p15="http://schemas.microsoft.com/office/powerpoint/2012/main" userId="S::Cricket.miller@sfgov.org::d92bcbda-8d2f-4411-9156-db7938d4800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944F"/>
    <a:srgbClr val="5794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84775" autoAdjust="0"/>
  </p:normalViewPr>
  <p:slideViewPr>
    <p:cSldViewPr snapToGrid="0">
      <p:cViewPr varScale="1">
        <p:scale>
          <a:sx n="56" d="100"/>
          <a:sy n="56" d="100"/>
        </p:scale>
        <p:origin x="1028" y="56"/>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1DB3B0-E5D2-4B04-B073-FA571BEE62E7}" type="doc">
      <dgm:prSet loTypeId="urn:microsoft.com/office/officeart/2011/layout/CircleProcess" loCatId="process" qsTypeId="urn:microsoft.com/office/officeart/2005/8/quickstyle/simple1" qsCatId="simple" csTypeId="urn:microsoft.com/office/officeart/2005/8/colors/accent1_2" csCatId="accent1" phldr="1"/>
      <dgm:spPr/>
      <dgm:t>
        <a:bodyPr/>
        <a:lstStyle/>
        <a:p>
          <a:endParaRPr lang="en-US"/>
        </a:p>
      </dgm:t>
    </dgm:pt>
    <dgm:pt modelId="{594CFC81-12DA-40EF-985C-6F38A15C783B}">
      <dgm:prSet phldrT="[Text]"/>
      <dgm:spPr>
        <a:solidFill>
          <a:schemeClr val="accent6">
            <a:lumMod val="20000"/>
            <a:lumOff val="80000"/>
            <a:alpha val="90000"/>
          </a:schemeClr>
        </a:solidFill>
        <a:ln>
          <a:solidFill>
            <a:schemeClr val="accent6">
              <a:lumMod val="20000"/>
              <a:lumOff val="80000"/>
            </a:schemeClr>
          </a:solidFill>
        </a:ln>
      </dgm:spPr>
      <dgm:t>
        <a:bodyPr/>
        <a:lstStyle/>
        <a:p>
          <a:r>
            <a:rPr lang="en-US" dirty="0"/>
            <a:t> Program Overview</a:t>
          </a:r>
        </a:p>
      </dgm:t>
    </dgm:pt>
    <dgm:pt modelId="{B284F000-B874-4F0F-B6F2-A3065D3D4EA5}" type="parTrans" cxnId="{6460404C-9A82-4AFA-B1FA-CA2146BC0664}">
      <dgm:prSet/>
      <dgm:spPr/>
      <dgm:t>
        <a:bodyPr/>
        <a:lstStyle/>
        <a:p>
          <a:endParaRPr lang="en-US"/>
        </a:p>
      </dgm:t>
    </dgm:pt>
    <dgm:pt modelId="{9A9465DD-4EB1-44FE-B754-98050643FB80}" type="sibTrans" cxnId="{6460404C-9A82-4AFA-B1FA-CA2146BC0664}">
      <dgm:prSet/>
      <dgm:spPr/>
      <dgm:t>
        <a:bodyPr/>
        <a:lstStyle/>
        <a:p>
          <a:endParaRPr lang="en-US"/>
        </a:p>
      </dgm:t>
    </dgm:pt>
    <dgm:pt modelId="{473F21A8-806D-4DC6-A07C-111ABF1FB483}">
      <dgm:prSet phldrT="[Text]"/>
      <dgm:spPr>
        <a:solidFill>
          <a:schemeClr val="accent6">
            <a:lumMod val="20000"/>
            <a:lumOff val="80000"/>
            <a:alpha val="90000"/>
          </a:schemeClr>
        </a:solidFill>
        <a:ln>
          <a:solidFill>
            <a:schemeClr val="accent6">
              <a:lumMod val="20000"/>
              <a:lumOff val="80000"/>
            </a:schemeClr>
          </a:solidFill>
        </a:ln>
      </dgm:spPr>
      <dgm:t>
        <a:bodyPr/>
        <a:lstStyle/>
        <a:p>
          <a:r>
            <a:rPr lang="en-US" dirty="0"/>
            <a:t>Application Process</a:t>
          </a:r>
        </a:p>
      </dgm:t>
    </dgm:pt>
    <dgm:pt modelId="{9FBB2AC0-042E-478C-B208-0249E7E1874A}" type="parTrans" cxnId="{027487F5-96A1-42BE-9D26-E7AF7D6AD4A5}">
      <dgm:prSet/>
      <dgm:spPr/>
      <dgm:t>
        <a:bodyPr/>
        <a:lstStyle/>
        <a:p>
          <a:endParaRPr lang="en-US"/>
        </a:p>
      </dgm:t>
    </dgm:pt>
    <dgm:pt modelId="{0CED40F8-AAA2-4B6D-B9E0-18BA9D14A193}" type="sibTrans" cxnId="{027487F5-96A1-42BE-9D26-E7AF7D6AD4A5}">
      <dgm:prSet/>
      <dgm:spPr/>
      <dgm:t>
        <a:bodyPr/>
        <a:lstStyle/>
        <a:p>
          <a:endParaRPr lang="en-US"/>
        </a:p>
      </dgm:t>
    </dgm:pt>
    <dgm:pt modelId="{1AD52C6E-DE1D-41C0-BCDA-673F453092F7}">
      <dgm:prSet phldrT="[Text]"/>
      <dgm:spPr>
        <a:solidFill>
          <a:schemeClr val="accent6">
            <a:lumMod val="20000"/>
            <a:lumOff val="80000"/>
            <a:alpha val="90000"/>
          </a:schemeClr>
        </a:solidFill>
        <a:ln>
          <a:solidFill>
            <a:schemeClr val="accent6">
              <a:lumMod val="20000"/>
              <a:lumOff val="80000"/>
            </a:schemeClr>
          </a:solidFill>
        </a:ln>
      </dgm:spPr>
      <dgm:t>
        <a:bodyPr/>
        <a:lstStyle/>
        <a:p>
          <a:r>
            <a:rPr lang="en-US" dirty="0"/>
            <a:t>Q &amp; A</a:t>
          </a:r>
        </a:p>
      </dgm:t>
    </dgm:pt>
    <dgm:pt modelId="{C71CEAD9-AC82-41AD-9827-2E261376021A}" type="parTrans" cxnId="{48337522-1CEE-43BB-B452-FF42A720B4E8}">
      <dgm:prSet/>
      <dgm:spPr/>
      <dgm:t>
        <a:bodyPr/>
        <a:lstStyle/>
        <a:p>
          <a:endParaRPr lang="en-US"/>
        </a:p>
      </dgm:t>
    </dgm:pt>
    <dgm:pt modelId="{EC73158C-8990-4B12-AA56-FA9487509097}" type="sibTrans" cxnId="{48337522-1CEE-43BB-B452-FF42A720B4E8}">
      <dgm:prSet/>
      <dgm:spPr/>
      <dgm:t>
        <a:bodyPr/>
        <a:lstStyle/>
        <a:p>
          <a:endParaRPr lang="en-US"/>
        </a:p>
      </dgm:t>
    </dgm:pt>
    <dgm:pt modelId="{A5C27340-6C39-430F-B44B-A41FE3ADE3E2}" type="pres">
      <dgm:prSet presAssocID="{D71DB3B0-E5D2-4B04-B073-FA571BEE62E7}" presName="Name0" presStyleCnt="0">
        <dgm:presLayoutVars>
          <dgm:chMax val="11"/>
          <dgm:chPref val="11"/>
          <dgm:dir/>
          <dgm:resizeHandles/>
        </dgm:presLayoutVars>
      </dgm:prSet>
      <dgm:spPr/>
    </dgm:pt>
    <dgm:pt modelId="{A2AA7D18-20B6-4313-B16B-2E58C01FBBF1}" type="pres">
      <dgm:prSet presAssocID="{1AD52C6E-DE1D-41C0-BCDA-673F453092F7}" presName="Accent3" presStyleCnt="0"/>
      <dgm:spPr/>
    </dgm:pt>
    <dgm:pt modelId="{CE31BF3D-1306-4552-880E-D9DEA89C83B1}" type="pres">
      <dgm:prSet presAssocID="{1AD52C6E-DE1D-41C0-BCDA-673F453092F7}" presName="Accent" presStyleLbl="node1" presStyleIdx="0" presStyleCnt="3"/>
      <dgm:spPr>
        <a:solidFill>
          <a:srgbClr val="56944F"/>
        </a:solidFill>
        <a:ln>
          <a:solidFill>
            <a:srgbClr val="56944F"/>
          </a:solidFill>
        </a:ln>
      </dgm:spPr>
    </dgm:pt>
    <dgm:pt modelId="{A3FAFD87-179B-47D9-B065-70862714ED77}" type="pres">
      <dgm:prSet presAssocID="{1AD52C6E-DE1D-41C0-BCDA-673F453092F7}" presName="ParentBackground3" presStyleCnt="0"/>
      <dgm:spPr/>
    </dgm:pt>
    <dgm:pt modelId="{D3E3C488-99A3-4994-ABF4-0B524A0AEFD2}" type="pres">
      <dgm:prSet presAssocID="{1AD52C6E-DE1D-41C0-BCDA-673F453092F7}" presName="ParentBackground" presStyleLbl="fgAcc1" presStyleIdx="0" presStyleCnt="3"/>
      <dgm:spPr/>
    </dgm:pt>
    <dgm:pt modelId="{67D5D27C-2F13-4B91-8454-B2D469AE2D75}" type="pres">
      <dgm:prSet presAssocID="{1AD52C6E-DE1D-41C0-BCDA-673F453092F7}" presName="Parent3" presStyleLbl="revTx" presStyleIdx="0" presStyleCnt="0">
        <dgm:presLayoutVars>
          <dgm:chMax val="1"/>
          <dgm:chPref val="1"/>
          <dgm:bulletEnabled val="1"/>
        </dgm:presLayoutVars>
      </dgm:prSet>
      <dgm:spPr/>
    </dgm:pt>
    <dgm:pt modelId="{46224423-778A-4165-9106-CFC9B076E474}" type="pres">
      <dgm:prSet presAssocID="{473F21A8-806D-4DC6-A07C-111ABF1FB483}" presName="Accent2" presStyleCnt="0"/>
      <dgm:spPr/>
    </dgm:pt>
    <dgm:pt modelId="{47CB5CC6-71F0-4B39-9CE2-506940E0AE09}" type="pres">
      <dgm:prSet presAssocID="{473F21A8-806D-4DC6-A07C-111ABF1FB483}" presName="Accent" presStyleLbl="node1" presStyleIdx="1" presStyleCnt="3"/>
      <dgm:spPr>
        <a:solidFill>
          <a:srgbClr val="56944F"/>
        </a:solidFill>
        <a:ln>
          <a:solidFill>
            <a:srgbClr val="56944F"/>
          </a:solidFill>
        </a:ln>
      </dgm:spPr>
    </dgm:pt>
    <dgm:pt modelId="{E0972BA0-5FAD-4A61-B745-674E113BA5FF}" type="pres">
      <dgm:prSet presAssocID="{473F21A8-806D-4DC6-A07C-111ABF1FB483}" presName="ParentBackground2" presStyleCnt="0"/>
      <dgm:spPr/>
    </dgm:pt>
    <dgm:pt modelId="{A9B03B3F-689F-4169-BCF8-F713F65D9D02}" type="pres">
      <dgm:prSet presAssocID="{473F21A8-806D-4DC6-A07C-111ABF1FB483}" presName="ParentBackground" presStyleLbl="fgAcc1" presStyleIdx="1" presStyleCnt="3" custLinFactNeighborX="-1537"/>
      <dgm:spPr/>
    </dgm:pt>
    <dgm:pt modelId="{253BA197-814E-4545-99EE-87D27A368E4C}" type="pres">
      <dgm:prSet presAssocID="{473F21A8-806D-4DC6-A07C-111ABF1FB483}" presName="Parent2" presStyleLbl="revTx" presStyleIdx="0" presStyleCnt="0">
        <dgm:presLayoutVars>
          <dgm:chMax val="1"/>
          <dgm:chPref val="1"/>
          <dgm:bulletEnabled val="1"/>
        </dgm:presLayoutVars>
      </dgm:prSet>
      <dgm:spPr/>
    </dgm:pt>
    <dgm:pt modelId="{7133B941-9E66-4B7F-AC1A-B0302D32888B}" type="pres">
      <dgm:prSet presAssocID="{594CFC81-12DA-40EF-985C-6F38A15C783B}" presName="Accent1" presStyleCnt="0"/>
      <dgm:spPr/>
    </dgm:pt>
    <dgm:pt modelId="{3FC59A73-2018-40FF-B130-5F7D4892A4F6}" type="pres">
      <dgm:prSet presAssocID="{594CFC81-12DA-40EF-985C-6F38A15C783B}" presName="Accent" presStyleLbl="node1" presStyleIdx="2" presStyleCnt="3"/>
      <dgm:spPr>
        <a:solidFill>
          <a:srgbClr val="56944F"/>
        </a:solidFill>
        <a:ln>
          <a:solidFill>
            <a:srgbClr val="56944F"/>
          </a:solidFill>
        </a:ln>
      </dgm:spPr>
    </dgm:pt>
    <dgm:pt modelId="{818D384D-8215-40E4-88DE-AF1166B3E406}" type="pres">
      <dgm:prSet presAssocID="{594CFC81-12DA-40EF-985C-6F38A15C783B}" presName="ParentBackground1" presStyleCnt="0"/>
      <dgm:spPr/>
    </dgm:pt>
    <dgm:pt modelId="{E8B50280-F86D-427A-98A6-6181566838E5}" type="pres">
      <dgm:prSet presAssocID="{594CFC81-12DA-40EF-985C-6F38A15C783B}" presName="ParentBackground" presStyleLbl="fgAcc1" presStyleIdx="2" presStyleCnt="3"/>
      <dgm:spPr/>
    </dgm:pt>
    <dgm:pt modelId="{485ADE6D-3F8C-424C-9BE7-5F364CF1D0B1}" type="pres">
      <dgm:prSet presAssocID="{594CFC81-12DA-40EF-985C-6F38A15C783B}" presName="Parent1" presStyleLbl="revTx" presStyleIdx="0" presStyleCnt="0">
        <dgm:presLayoutVars>
          <dgm:chMax val="1"/>
          <dgm:chPref val="1"/>
          <dgm:bulletEnabled val="1"/>
        </dgm:presLayoutVars>
      </dgm:prSet>
      <dgm:spPr/>
    </dgm:pt>
  </dgm:ptLst>
  <dgm:cxnLst>
    <dgm:cxn modelId="{48337522-1CEE-43BB-B452-FF42A720B4E8}" srcId="{D71DB3B0-E5D2-4B04-B073-FA571BEE62E7}" destId="{1AD52C6E-DE1D-41C0-BCDA-673F453092F7}" srcOrd="2" destOrd="0" parTransId="{C71CEAD9-AC82-41AD-9827-2E261376021A}" sibTransId="{EC73158C-8990-4B12-AA56-FA9487509097}"/>
    <dgm:cxn modelId="{E0A23B64-0BAB-4F12-AD4E-D5D0DF28C7F4}" type="presOf" srcId="{473F21A8-806D-4DC6-A07C-111ABF1FB483}" destId="{A9B03B3F-689F-4169-BCF8-F713F65D9D02}" srcOrd="0" destOrd="0" presId="urn:microsoft.com/office/officeart/2011/layout/CircleProcess"/>
    <dgm:cxn modelId="{74EB5A66-76FD-4EA1-9330-F83C14050825}" type="presOf" srcId="{1AD52C6E-DE1D-41C0-BCDA-673F453092F7}" destId="{67D5D27C-2F13-4B91-8454-B2D469AE2D75}" srcOrd="1" destOrd="0" presId="urn:microsoft.com/office/officeart/2011/layout/CircleProcess"/>
    <dgm:cxn modelId="{B5814E47-7523-48ED-8B2E-C48957E430FB}" type="presOf" srcId="{1AD52C6E-DE1D-41C0-BCDA-673F453092F7}" destId="{D3E3C488-99A3-4994-ABF4-0B524A0AEFD2}" srcOrd="0" destOrd="0" presId="urn:microsoft.com/office/officeart/2011/layout/CircleProcess"/>
    <dgm:cxn modelId="{81623D4B-A7BB-48C4-9709-03FE6AE74FDA}" type="presOf" srcId="{594CFC81-12DA-40EF-985C-6F38A15C783B}" destId="{E8B50280-F86D-427A-98A6-6181566838E5}" srcOrd="0" destOrd="0" presId="urn:microsoft.com/office/officeart/2011/layout/CircleProcess"/>
    <dgm:cxn modelId="{6460404C-9A82-4AFA-B1FA-CA2146BC0664}" srcId="{D71DB3B0-E5D2-4B04-B073-FA571BEE62E7}" destId="{594CFC81-12DA-40EF-985C-6F38A15C783B}" srcOrd="0" destOrd="0" parTransId="{B284F000-B874-4F0F-B6F2-A3065D3D4EA5}" sibTransId="{9A9465DD-4EB1-44FE-B754-98050643FB80}"/>
    <dgm:cxn modelId="{35FE0B78-ABE3-4770-A5DD-1505CC0FD26C}" type="presOf" srcId="{D71DB3B0-E5D2-4B04-B073-FA571BEE62E7}" destId="{A5C27340-6C39-430F-B44B-A41FE3ADE3E2}" srcOrd="0" destOrd="0" presId="urn:microsoft.com/office/officeart/2011/layout/CircleProcess"/>
    <dgm:cxn modelId="{803AC9D1-9F35-437C-901F-1CA292A85DF4}" type="presOf" srcId="{594CFC81-12DA-40EF-985C-6F38A15C783B}" destId="{485ADE6D-3F8C-424C-9BE7-5F364CF1D0B1}" srcOrd="1" destOrd="0" presId="urn:microsoft.com/office/officeart/2011/layout/CircleProcess"/>
    <dgm:cxn modelId="{3737C1E8-729F-4129-B491-ABD07BBB096C}" type="presOf" srcId="{473F21A8-806D-4DC6-A07C-111ABF1FB483}" destId="{253BA197-814E-4545-99EE-87D27A368E4C}" srcOrd="1" destOrd="0" presId="urn:microsoft.com/office/officeart/2011/layout/CircleProcess"/>
    <dgm:cxn modelId="{027487F5-96A1-42BE-9D26-E7AF7D6AD4A5}" srcId="{D71DB3B0-E5D2-4B04-B073-FA571BEE62E7}" destId="{473F21A8-806D-4DC6-A07C-111ABF1FB483}" srcOrd="1" destOrd="0" parTransId="{9FBB2AC0-042E-478C-B208-0249E7E1874A}" sibTransId="{0CED40F8-AAA2-4B6D-B9E0-18BA9D14A193}"/>
    <dgm:cxn modelId="{BF211215-FEC4-44C5-8B40-7194B2C6B3BA}" type="presParOf" srcId="{A5C27340-6C39-430F-B44B-A41FE3ADE3E2}" destId="{A2AA7D18-20B6-4313-B16B-2E58C01FBBF1}" srcOrd="0" destOrd="0" presId="urn:microsoft.com/office/officeart/2011/layout/CircleProcess"/>
    <dgm:cxn modelId="{ADEA2057-24CF-4B4D-B9CD-42810447F630}" type="presParOf" srcId="{A2AA7D18-20B6-4313-B16B-2E58C01FBBF1}" destId="{CE31BF3D-1306-4552-880E-D9DEA89C83B1}" srcOrd="0" destOrd="0" presId="urn:microsoft.com/office/officeart/2011/layout/CircleProcess"/>
    <dgm:cxn modelId="{2FEB7F5A-9D7A-4CC4-A42B-5B163DF0A7BE}" type="presParOf" srcId="{A5C27340-6C39-430F-B44B-A41FE3ADE3E2}" destId="{A3FAFD87-179B-47D9-B065-70862714ED77}" srcOrd="1" destOrd="0" presId="urn:microsoft.com/office/officeart/2011/layout/CircleProcess"/>
    <dgm:cxn modelId="{405AE015-D54A-41C4-A2C1-E3AB57BFFF60}" type="presParOf" srcId="{A3FAFD87-179B-47D9-B065-70862714ED77}" destId="{D3E3C488-99A3-4994-ABF4-0B524A0AEFD2}" srcOrd="0" destOrd="0" presId="urn:microsoft.com/office/officeart/2011/layout/CircleProcess"/>
    <dgm:cxn modelId="{13C5341E-252B-4791-895E-652ADDB8FF0F}" type="presParOf" srcId="{A5C27340-6C39-430F-B44B-A41FE3ADE3E2}" destId="{67D5D27C-2F13-4B91-8454-B2D469AE2D75}" srcOrd="2" destOrd="0" presId="urn:microsoft.com/office/officeart/2011/layout/CircleProcess"/>
    <dgm:cxn modelId="{3D2B6C52-E5BE-41DF-A95E-5764C146AEE3}" type="presParOf" srcId="{A5C27340-6C39-430F-B44B-A41FE3ADE3E2}" destId="{46224423-778A-4165-9106-CFC9B076E474}" srcOrd="3" destOrd="0" presId="urn:microsoft.com/office/officeart/2011/layout/CircleProcess"/>
    <dgm:cxn modelId="{888DFBD1-6CAD-4985-A9A8-F6DBA617A13E}" type="presParOf" srcId="{46224423-778A-4165-9106-CFC9B076E474}" destId="{47CB5CC6-71F0-4B39-9CE2-506940E0AE09}" srcOrd="0" destOrd="0" presId="urn:microsoft.com/office/officeart/2011/layout/CircleProcess"/>
    <dgm:cxn modelId="{E21D5402-91A7-4C17-9788-4F48391961DB}" type="presParOf" srcId="{A5C27340-6C39-430F-B44B-A41FE3ADE3E2}" destId="{E0972BA0-5FAD-4A61-B745-674E113BA5FF}" srcOrd="4" destOrd="0" presId="urn:microsoft.com/office/officeart/2011/layout/CircleProcess"/>
    <dgm:cxn modelId="{C758EA91-D108-4C8B-BC0A-41C8DAF78C5B}" type="presParOf" srcId="{E0972BA0-5FAD-4A61-B745-674E113BA5FF}" destId="{A9B03B3F-689F-4169-BCF8-F713F65D9D02}" srcOrd="0" destOrd="0" presId="urn:microsoft.com/office/officeart/2011/layout/CircleProcess"/>
    <dgm:cxn modelId="{C940EEB2-669A-4B9E-BFF0-A032DD51E217}" type="presParOf" srcId="{A5C27340-6C39-430F-B44B-A41FE3ADE3E2}" destId="{253BA197-814E-4545-99EE-87D27A368E4C}" srcOrd="5" destOrd="0" presId="urn:microsoft.com/office/officeart/2011/layout/CircleProcess"/>
    <dgm:cxn modelId="{72B40869-61FB-4B79-AE42-AA9A9D4C4931}" type="presParOf" srcId="{A5C27340-6C39-430F-B44B-A41FE3ADE3E2}" destId="{7133B941-9E66-4B7F-AC1A-B0302D32888B}" srcOrd="6" destOrd="0" presId="urn:microsoft.com/office/officeart/2011/layout/CircleProcess"/>
    <dgm:cxn modelId="{DC3A1D17-977B-4C1F-9E74-D73829684586}" type="presParOf" srcId="{7133B941-9E66-4B7F-AC1A-B0302D32888B}" destId="{3FC59A73-2018-40FF-B130-5F7D4892A4F6}" srcOrd="0" destOrd="0" presId="urn:microsoft.com/office/officeart/2011/layout/CircleProcess"/>
    <dgm:cxn modelId="{4BB1581B-E4B5-42AA-BF8F-1085EF841C45}" type="presParOf" srcId="{A5C27340-6C39-430F-B44B-A41FE3ADE3E2}" destId="{818D384D-8215-40E4-88DE-AF1166B3E406}" srcOrd="7" destOrd="0" presId="urn:microsoft.com/office/officeart/2011/layout/CircleProcess"/>
    <dgm:cxn modelId="{C49D517B-4402-4ABD-9056-AD0677C958CB}" type="presParOf" srcId="{818D384D-8215-40E4-88DE-AF1166B3E406}" destId="{E8B50280-F86D-427A-98A6-6181566838E5}" srcOrd="0" destOrd="0" presId="urn:microsoft.com/office/officeart/2011/layout/CircleProcess"/>
    <dgm:cxn modelId="{F730554F-DEF3-4022-94B0-D9C2137A6637}" type="presParOf" srcId="{A5C27340-6C39-430F-B44B-A41FE3ADE3E2}" destId="{485ADE6D-3F8C-424C-9BE7-5F364CF1D0B1}" srcOrd="8" destOrd="0" presId="urn:microsoft.com/office/officeart/2011/layout/CircleProcess"/>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8A708D-3D72-446D-A35D-E3719E74091D}" type="doc">
      <dgm:prSet loTypeId="urn:microsoft.com/office/officeart/2005/8/layout/radial3" loCatId="cycle" qsTypeId="urn:microsoft.com/office/officeart/2005/8/quickstyle/simple2" qsCatId="simple" csTypeId="urn:microsoft.com/office/officeart/2005/8/colors/accent6_2" csCatId="accent6" phldr="1"/>
      <dgm:spPr/>
      <dgm:t>
        <a:bodyPr/>
        <a:lstStyle/>
        <a:p>
          <a:endParaRPr lang="en-US"/>
        </a:p>
      </dgm:t>
    </dgm:pt>
    <dgm:pt modelId="{7BE89528-AE2B-4902-8D84-EC73A4CC15F3}">
      <dgm:prSet phldrT="[Text]" custT="1"/>
      <dgm:spPr/>
      <dgm:t>
        <a:bodyPr/>
        <a:lstStyle/>
        <a:p>
          <a:r>
            <a:rPr lang="en-US" sz="2000" dirty="0"/>
            <a:t>Partnership </a:t>
          </a:r>
        </a:p>
        <a:p>
          <a:r>
            <a:rPr lang="en-US" sz="2000" dirty="0"/>
            <a:t>&amp; </a:t>
          </a:r>
        </a:p>
        <a:p>
          <a:r>
            <a:rPr lang="en-US" sz="2000" dirty="0"/>
            <a:t>Collaboration</a:t>
          </a:r>
        </a:p>
      </dgm:t>
    </dgm:pt>
    <dgm:pt modelId="{0BDEF88D-001D-45C6-8551-939618DFCC91}" type="parTrans" cxnId="{3B36AB5B-4541-4060-BC91-0AFE2F792993}">
      <dgm:prSet/>
      <dgm:spPr/>
      <dgm:t>
        <a:bodyPr/>
        <a:lstStyle/>
        <a:p>
          <a:endParaRPr lang="en-US"/>
        </a:p>
      </dgm:t>
    </dgm:pt>
    <dgm:pt modelId="{F43B37A2-AF55-4D27-B316-2A5BEF3746F8}" type="sibTrans" cxnId="{3B36AB5B-4541-4060-BC91-0AFE2F792993}">
      <dgm:prSet/>
      <dgm:spPr/>
      <dgm:t>
        <a:bodyPr/>
        <a:lstStyle/>
        <a:p>
          <a:endParaRPr lang="en-US"/>
        </a:p>
      </dgm:t>
    </dgm:pt>
    <dgm:pt modelId="{AE62CD92-ACCE-4534-A0F4-550DEBC93C90}">
      <dgm:prSet phldrT="[Text]" custT="1"/>
      <dgm:spPr/>
      <dgm:t>
        <a:bodyPr/>
        <a:lstStyle/>
        <a:p>
          <a:r>
            <a:rPr lang="en-US" sz="1600" dirty="0"/>
            <a:t>Partner Support Meetings</a:t>
          </a:r>
        </a:p>
      </dgm:t>
    </dgm:pt>
    <dgm:pt modelId="{1923EEC7-2110-4B14-9D54-525537E6EE45}" type="parTrans" cxnId="{5934E59D-BE6F-42EF-9628-8036DD6756D9}">
      <dgm:prSet/>
      <dgm:spPr/>
      <dgm:t>
        <a:bodyPr/>
        <a:lstStyle/>
        <a:p>
          <a:endParaRPr lang="en-US"/>
        </a:p>
      </dgm:t>
    </dgm:pt>
    <dgm:pt modelId="{0C26C438-217D-4460-9959-FA6DF7A84710}" type="sibTrans" cxnId="{5934E59D-BE6F-42EF-9628-8036DD6756D9}">
      <dgm:prSet/>
      <dgm:spPr/>
      <dgm:t>
        <a:bodyPr/>
        <a:lstStyle/>
        <a:p>
          <a:endParaRPr lang="en-US"/>
        </a:p>
      </dgm:t>
    </dgm:pt>
    <dgm:pt modelId="{457FEB2E-DA70-4CA9-AECE-5A101947CA66}">
      <dgm:prSet phldrT="[Text]" custT="1"/>
      <dgm:spPr/>
      <dgm:t>
        <a:bodyPr/>
        <a:lstStyle/>
        <a:p>
          <a:r>
            <a:rPr lang="en-US" sz="1600" dirty="0"/>
            <a:t>Problem Solving </a:t>
          </a:r>
        </a:p>
      </dgm:t>
    </dgm:pt>
    <dgm:pt modelId="{93DBBDB6-9735-4252-B459-9CD158D96F53}" type="parTrans" cxnId="{9863DE7D-2157-46EB-A25C-7D12AF2E9E90}">
      <dgm:prSet/>
      <dgm:spPr/>
      <dgm:t>
        <a:bodyPr/>
        <a:lstStyle/>
        <a:p>
          <a:endParaRPr lang="en-US"/>
        </a:p>
      </dgm:t>
    </dgm:pt>
    <dgm:pt modelId="{4077D3DE-BBDA-4D4C-91CB-6CF88E154E79}" type="sibTrans" cxnId="{9863DE7D-2157-46EB-A25C-7D12AF2E9E90}">
      <dgm:prSet/>
      <dgm:spPr/>
      <dgm:t>
        <a:bodyPr/>
        <a:lstStyle/>
        <a:p>
          <a:endParaRPr lang="en-US"/>
        </a:p>
      </dgm:t>
    </dgm:pt>
    <dgm:pt modelId="{2B09B277-E083-45BB-B192-FF642A417934}">
      <dgm:prSet phldrT="[Text]" custT="1"/>
      <dgm:spPr/>
      <dgm:t>
        <a:bodyPr/>
        <a:lstStyle/>
        <a:p>
          <a:r>
            <a:rPr lang="en-US" sz="1600" dirty="0"/>
            <a:t>Sharing Emerging Resources</a:t>
          </a:r>
        </a:p>
      </dgm:t>
    </dgm:pt>
    <dgm:pt modelId="{8982A1F3-9611-4B72-B217-A4AA59A00DC3}" type="parTrans" cxnId="{A48B60DC-8886-4C4D-9CF9-F3DF7A47F037}">
      <dgm:prSet/>
      <dgm:spPr/>
      <dgm:t>
        <a:bodyPr/>
        <a:lstStyle/>
        <a:p>
          <a:endParaRPr lang="en-US"/>
        </a:p>
      </dgm:t>
    </dgm:pt>
    <dgm:pt modelId="{6C0405AD-CA4C-4045-8567-3016F124ABB3}" type="sibTrans" cxnId="{A48B60DC-8886-4C4D-9CF9-F3DF7A47F037}">
      <dgm:prSet/>
      <dgm:spPr/>
      <dgm:t>
        <a:bodyPr/>
        <a:lstStyle/>
        <a:p>
          <a:endParaRPr lang="en-US"/>
        </a:p>
      </dgm:t>
    </dgm:pt>
    <dgm:pt modelId="{69674450-1FA0-4FAF-8C73-2CB9D3AB9F88}">
      <dgm:prSet phldrT="[Text]" custT="1"/>
      <dgm:spPr/>
      <dgm:t>
        <a:bodyPr/>
        <a:lstStyle/>
        <a:p>
          <a:r>
            <a:rPr lang="en-US" sz="1600" dirty="0"/>
            <a:t>Technical Assistance </a:t>
          </a:r>
        </a:p>
      </dgm:t>
    </dgm:pt>
    <dgm:pt modelId="{BBB3AABC-0D4E-4849-82C6-304C0D332945}" type="parTrans" cxnId="{B9CAA49B-0757-4C2E-9785-0F3311965316}">
      <dgm:prSet/>
      <dgm:spPr/>
      <dgm:t>
        <a:bodyPr/>
        <a:lstStyle/>
        <a:p>
          <a:endParaRPr lang="en-US"/>
        </a:p>
      </dgm:t>
    </dgm:pt>
    <dgm:pt modelId="{9EE2428B-70A7-4D64-9FE3-1EC4C3B9A910}" type="sibTrans" cxnId="{B9CAA49B-0757-4C2E-9785-0F3311965316}">
      <dgm:prSet/>
      <dgm:spPr/>
      <dgm:t>
        <a:bodyPr/>
        <a:lstStyle/>
        <a:p>
          <a:endParaRPr lang="en-US"/>
        </a:p>
      </dgm:t>
    </dgm:pt>
    <dgm:pt modelId="{C73C7B36-B8B5-40CA-AA85-B4628967BF45}">
      <dgm:prSet phldrT="[Text]" custT="1"/>
      <dgm:spPr/>
      <dgm:t>
        <a:bodyPr/>
        <a:lstStyle/>
        <a:p>
          <a:r>
            <a:rPr lang="en-US" sz="1600" dirty="0"/>
            <a:t>Training Opportunities</a:t>
          </a:r>
        </a:p>
      </dgm:t>
    </dgm:pt>
    <dgm:pt modelId="{F6F3F6BE-67C5-4966-B2D5-9489B17C144D}" type="parTrans" cxnId="{5DB3A22F-A077-419D-BD91-B1E1541420A2}">
      <dgm:prSet/>
      <dgm:spPr/>
      <dgm:t>
        <a:bodyPr/>
        <a:lstStyle/>
        <a:p>
          <a:endParaRPr lang="en-US"/>
        </a:p>
      </dgm:t>
    </dgm:pt>
    <dgm:pt modelId="{636222A1-1B91-4DA7-8FFB-C82387BE4F28}" type="sibTrans" cxnId="{5DB3A22F-A077-419D-BD91-B1E1541420A2}">
      <dgm:prSet/>
      <dgm:spPr/>
      <dgm:t>
        <a:bodyPr/>
        <a:lstStyle/>
        <a:p>
          <a:endParaRPr lang="en-US"/>
        </a:p>
      </dgm:t>
    </dgm:pt>
    <dgm:pt modelId="{CDDD4471-368F-47F7-984C-B16D84CEC4D6}" type="pres">
      <dgm:prSet presAssocID="{D28A708D-3D72-446D-A35D-E3719E74091D}" presName="composite" presStyleCnt="0">
        <dgm:presLayoutVars>
          <dgm:chMax val="1"/>
          <dgm:dir/>
          <dgm:resizeHandles val="exact"/>
        </dgm:presLayoutVars>
      </dgm:prSet>
      <dgm:spPr/>
    </dgm:pt>
    <dgm:pt modelId="{89DAE90D-5833-44DC-B9C5-BED37666CC01}" type="pres">
      <dgm:prSet presAssocID="{D28A708D-3D72-446D-A35D-E3719E74091D}" presName="radial" presStyleCnt="0">
        <dgm:presLayoutVars>
          <dgm:animLvl val="ctr"/>
        </dgm:presLayoutVars>
      </dgm:prSet>
      <dgm:spPr/>
    </dgm:pt>
    <dgm:pt modelId="{839D95FC-CD17-4F3A-91DB-0286D41465E7}" type="pres">
      <dgm:prSet presAssocID="{7BE89528-AE2B-4902-8D84-EC73A4CC15F3}" presName="centerShape" presStyleLbl="vennNode1" presStyleIdx="0" presStyleCnt="6"/>
      <dgm:spPr/>
    </dgm:pt>
    <dgm:pt modelId="{6D754952-74C1-4A88-848E-AF90A63513FA}" type="pres">
      <dgm:prSet presAssocID="{AE62CD92-ACCE-4534-A0F4-550DEBC93C90}" presName="node" presStyleLbl="vennNode1" presStyleIdx="1" presStyleCnt="6" custScaleX="138829" custScaleY="138829">
        <dgm:presLayoutVars>
          <dgm:bulletEnabled val="1"/>
        </dgm:presLayoutVars>
      </dgm:prSet>
      <dgm:spPr/>
    </dgm:pt>
    <dgm:pt modelId="{ADD502DA-0BC9-480D-9FC3-D532C498CB38}" type="pres">
      <dgm:prSet presAssocID="{457FEB2E-DA70-4CA9-AECE-5A101947CA66}" presName="node" presStyleLbl="vennNode1" presStyleIdx="2" presStyleCnt="6" custScaleX="138829" custScaleY="138829">
        <dgm:presLayoutVars>
          <dgm:bulletEnabled val="1"/>
        </dgm:presLayoutVars>
      </dgm:prSet>
      <dgm:spPr/>
    </dgm:pt>
    <dgm:pt modelId="{05EDAABC-A4A3-4864-BB2B-B654EBB68FE2}" type="pres">
      <dgm:prSet presAssocID="{2B09B277-E083-45BB-B192-FF642A417934}" presName="node" presStyleLbl="vennNode1" presStyleIdx="3" presStyleCnt="6" custScaleX="138829" custScaleY="138829">
        <dgm:presLayoutVars>
          <dgm:bulletEnabled val="1"/>
        </dgm:presLayoutVars>
      </dgm:prSet>
      <dgm:spPr/>
    </dgm:pt>
    <dgm:pt modelId="{5793E909-7B1B-4987-8C85-A85CCB13E10F}" type="pres">
      <dgm:prSet presAssocID="{C73C7B36-B8B5-40CA-AA85-B4628967BF45}" presName="node" presStyleLbl="vennNode1" presStyleIdx="4" presStyleCnt="6" custScaleX="138829" custScaleY="138829">
        <dgm:presLayoutVars>
          <dgm:bulletEnabled val="1"/>
        </dgm:presLayoutVars>
      </dgm:prSet>
      <dgm:spPr/>
    </dgm:pt>
    <dgm:pt modelId="{CC33AA84-214A-4189-B826-EB2BDAD37085}" type="pres">
      <dgm:prSet presAssocID="{69674450-1FA0-4FAF-8C73-2CB9D3AB9F88}" presName="node" presStyleLbl="vennNode1" presStyleIdx="5" presStyleCnt="6" custScaleX="138829" custScaleY="138829">
        <dgm:presLayoutVars>
          <dgm:bulletEnabled val="1"/>
        </dgm:presLayoutVars>
      </dgm:prSet>
      <dgm:spPr/>
    </dgm:pt>
  </dgm:ptLst>
  <dgm:cxnLst>
    <dgm:cxn modelId="{9CDB570D-1A54-45E8-AF9B-1DB286643AB5}" type="presOf" srcId="{AE62CD92-ACCE-4534-A0F4-550DEBC93C90}" destId="{6D754952-74C1-4A88-848E-AF90A63513FA}" srcOrd="0" destOrd="0" presId="urn:microsoft.com/office/officeart/2005/8/layout/radial3"/>
    <dgm:cxn modelId="{5DB3A22F-A077-419D-BD91-B1E1541420A2}" srcId="{7BE89528-AE2B-4902-8D84-EC73A4CC15F3}" destId="{C73C7B36-B8B5-40CA-AA85-B4628967BF45}" srcOrd="3" destOrd="0" parTransId="{F6F3F6BE-67C5-4966-B2D5-9489B17C144D}" sibTransId="{636222A1-1B91-4DA7-8FFB-C82387BE4F28}"/>
    <dgm:cxn modelId="{3B36AB5B-4541-4060-BC91-0AFE2F792993}" srcId="{D28A708D-3D72-446D-A35D-E3719E74091D}" destId="{7BE89528-AE2B-4902-8D84-EC73A4CC15F3}" srcOrd="0" destOrd="0" parTransId="{0BDEF88D-001D-45C6-8551-939618DFCC91}" sibTransId="{F43B37A2-AF55-4D27-B316-2A5BEF3746F8}"/>
    <dgm:cxn modelId="{37CAC445-894F-46C5-A427-69D7BE81324F}" type="presOf" srcId="{C73C7B36-B8B5-40CA-AA85-B4628967BF45}" destId="{5793E909-7B1B-4987-8C85-A85CCB13E10F}" srcOrd="0" destOrd="0" presId="urn:microsoft.com/office/officeart/2005/8/layout/radial3"/>
    <dgm:cxn modelId="{E1D81F47-0B24-4D9D-8170-A110C9B31E3C}" type="presOf" srcId="{2B09B277-E083-45BB-B192-FF642A417934}" destId="{05EDAABC-A4A3-4864-BB2B-B654EBB68FE2}" srcOrd="0" destOrd="0" presId="urn:microsoft.com/office/officeart/2005/8/layout/radial3"/>
    <dgm:cxn modelId="{1F56487C-2FFB-4CE4-89C2-91A61CE97765}" type="presOf" srcId="{457FEB2E-DA70-4CA9-AECE-5A101947CA66}" destId="{ADD502DA-0BC9-480D-9FC3-D532C498CB38}" srcOrd="0" destOrd="0" presId="urn:microsoft.com/office/officeart/2005/8/layout/radial3"/>
    <dgm:cxn modelId="{9863DE7D-2157-46EB-A25C-7D12AF2E9E90}" srcId="{7BE89528-AE2B-4902-8D84-EC73A4CC15F3}" destId="{457FEB2E-DA70-4CA9-AECE-5A101947CA66}" srcOrd="1" destOrd="0" parTransId="{93DBBDB6-9735-4252-B459-9CD158D96F53}" sibTransId="{4077D3DE-BBDA-4D4C-91CB-6CF88E154E79}"/>
    <dgm:cxn modelId="{2BC77281-3920-43B3-B5F0-62CFA599F4E6}" type="presOf" srcId="{69674450-1FA0-4FAF-8C73-2CB9D3AB9F88}" destId="{CC33AA84-214A-4189-B826-EB2BDAD37085}" srcOrd="0" destOrd="0" presId="urn:microsoft.com/office/officeart/2005/8/layout/radial3"/>
    <dgm:cxn modelId="{B9CAA49B-0757-4C2E-9785-0F3311965316}" srcId="{7BE89528-AE2B-4902-8D84-EC73A4CC15F3}" destId="{69674450-1FA0-4FAF-8C73-2CB9D3AB9F88}" srcOrd="4" destOrd="0" parTransId="{BBB3AABC-0D4E-4849-82C6-304C0D332945}" sibTransId="{9EE2428B-70A7-4D64-9FE3-1EC4C3B9A910}"/>
    <dgm:cxn modelId="{5934E59D-BE6F-42EF-9628-8036DD6756D9}" srcId="{7BE89528-AE2B-4902-8D84-EC73A4CC15F3}" destId="{AE62CD92-ACCE-4534-A0F4-550DEBC93C90}" srcOrd="0" destOrd="0" parTransId="{1923EEC7-2110-4B14-9D54-525537E6EE45}" sibTransId="{0C26C438-217D-4460-9959-FA6DF7A84710}"/>
    <dgm:cxn modelId="{A48B60DC-8886-4C4D-9CF9-F3DF7A47F037}" srcId="{7BE89528-AE2B-4902-8D84-EC73A4CC15F3}" destId="{2B09B277-E083-45BB-B192-FF642A417934}" srcOrd="2" destOrd="0" parTransId="{8982A1F3-9611-4B72-B217-A4AA59A00DC3}" sibTransId="{6C0405AD-CA4C-4045-8567-3016F124ABB3}"/>
    <dgm:cxn modelId="{0B66D7DE-967B-4CB7-BD19-4292BBC3E616}" type="presOf" srcId="{D28A708D-3D72-446D-A35D-E3719E74091D}" destId="{CDDD4471-368F-47F7-984C-B16D84CEC4D6}" srcOrd="0" destOrd="0" presId="urn:microsoft.com/office/officeart/2005/8/layout/radial3"/>
    <dgm:cxn modelId="{BB8846F4-08A0-44B0-9574-4C90DD4C0CA5}" type="presOf" srcId="{7BE89528-AE2B-4902-8D84-EC73A4CC15F3}" destId="{839D95FC-CD17-4F3A-91DB-0286D41465E7}" srcOrd="0" destOrd="0" presId="urn:microsoft.com/office/officeart/2005/8/layout/radial3"/>
    <dgm:cxn modelId="{1AA6932F-F06B-46A1-A887-8779B0350B57}" type="presParOf" srcId="{CDDD4471-368F-47F7-984C-B16D84CEC4D6}" destId="{89DAE90D-5833-44DC-B9C5-BED37666CC01}" srcOrd="0" destOrd="0" presId="urn:microsoft.com/office/officeart/2005/8/layout/radial3"/>
    <dgm:cxn modelId="{40BA9EDD-AA19-4BD5-91B2-BF99876355CD}" type="presParOf" srcId="{89DAE90D-5833-44DC-B9C5-BED37666CC01}" destId="{839D95FC-CD17-4F3A-91DB-0286D41465E7}" srcOrd="0" destOrd="0" presId="urn:microsoft.com/office/officeart/2005/8/layout/radial3"/>
    <dgm:cxn modelId="{A9B4AFE6-DE36-4C0E-9CE4-176F474CCA45}" type="presParOf" srcId="{89DAE90D-5833-44DC-B9C5-BED37666CC01}" destId="{6D754952-74C1-4A88-848E-AF90A63513FA}" srcOrd="1" destOrd="0" presId="urn:microsoft.com/office/officeart/2005/8/layout/radial3"/>
    <dgm:cxn modelId="{4FCC9C5F-5E32-47E3-94FF-1E78DC07A56A}" type="presParOf" srcId="{89DAE90D-5833-44DC-B9C5-BED37666CC01}" destId="{ADD502DA-0BC9-480D-9FC3-D532C498CB38}" srcOrd="2" destOrd="0" presId="urn:microsoft.com/office/officeart/2005/8/layout/radial3"/>
    <dgm:cxn modelId="{33BBA0E4-6723-4152-97FB-2D36BA8226C3}" type="presParOf" srcId="{89DAE90D-5833-44DC-B9C5-BED37666CC01}" destId="{05EDAABC-A4A3-4864-BB2B-B654EBB68FE2}" srcOrd="3" destOrd="0" presId="urn:microsoft.com/office/officeart/2005/8/layout/radial3"/>
    <dgm:cxn modelId="{30BD5AA7-E7D5-4B0D-9C60-44E354295E01}" type="presParOf" srcId="{89DAE90D-5833-44DC-B9C5-BED37666CC01}" destId="{5793E909-7B1B-4987-8C85-A85CCB13E10F}" srcOrd="4" destOrd="0" presId="urn:microsoft.com/office/officeart/2005/8/layout/radial3"/>
    <dgm:cxn modelId="{0C76C519-265D-4F54-9BDE-8CCF0C7EECA1}" type="presParOf" srcId="{89DAE90D-5833-44DC-B9C5-BED37666CC01}" destId="{CC33AA84-214A-4189-B826-EB2BDAD37085}"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31BF3D-1306-4552-880E-D9DEA89C83B1}">
      <dsp:nvSpPr>
        <dsp:cNvPr id="0" name=""/>
        <dsp:cNvSpPr/>
      </dsp:nvSpPr>
      <dsp:spPr>
        <a:xfrm>
          <a:off x="6865373" y="1075634"/>
          <a:ext cx="2849328" cy="2849856"/>
        </a:xfrm>
        <a:prstGeom prst="ellipse">
          <a:avLst/>
        </a:prstGeom>
        <a:solidFill>
          <a:srgbClr val="56944F"/>
        </a:solidFill>
        <a:ln w="12700" cap="flat" cmpd="sng" algn="ctr">
          <a:solidFill>
            <a:srgbClr val="56944F"/>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E3C488-99A3-4994-ABF4-0B524A0AEFD2}">
      <dsp:nvSpPr>
        <dsp:cNvPr id="0" name=""/>
        <dsp:cNvSpPr/>
      </dsp:nvSpPr>
      <dsp:spPr>
        <a:xfrm>
          <a:off x="6959979" y="1170646"/>
          <a:ext cx="2660115" cy="2659832"/>
        </a:xfrm>
        <a:prstGeom prst="ellipse">
          <a:avLst/>
        </a:prstGeom>
        <a:solidFill>
          <a:schemeClr val="accent6">
            <a:lumMod val="20000"/>
            <a:lumOff val="80000"/>
            <a:alpha val="90000"/>
          </a:schemeClr>
        </a:solidFill>
        <a:ln w="12700" cap="flat" cmpd="sng" algn="ctr">
          <a:solidFill>
            <a:schemeClr val="accent6">
              <a:lumMod val="20000"/>
              <a:lumOff val="8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r>
            <a:rPr lang="en-US" sz="3100" kern="1200" dirty="0"/>
            <a:t>Q &amp; A</a:t>
          </a:r>
        </a:p>
      </dsp:txBody>
      <dsp:txXfrm>
        <a:off x="7340261" y="1550693"/>
        <a:ext cx="1899552" cy="1899737"/>
      </dsp:txXfrm>
    </dsp:sp>
    <dsp:sp modelId="{47CB5CC6-71F0-4B39-9CE2-506940E0AE09}">
      <dsp:nvSpPr>
        <dsp:cNvPr id="0" name=""/>
        <dsp:cNvSpPr/>
      </dsp:nvSpPr>
      <dsp:spPr>
        <a:xfrm rot="2700000">
          <a:off x="3923941" y="1079079"/>
          <a:ext cx="2842466" cy="2842466"/>
        </a:xfrm>
        <a:prstGeom prst="teardrop">
          <a:avLst>
            <a:gd name="adj" fmla="val 100000"/>
          </a:avLst>
        </a:prstGeom>
        <a:solidFill>
          <a:srgbClr val="56944F"/>
        </a:solidFill>
        <a:ln w="12700" cap="flat" cmpd="sng" algn="ctr">
          <a:solidFill>
            <a:srgbClr val="56944F"/>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B03B3F-689F-4169-BCF8-F713F65D9D02}">
      <dsp:nvSpPr>
        <dsp:cNvPr id="0" name=""/>
        <dsp:cNvSpPr/>
      </dsp:nvSpPr>
      <dsp:spPr>
        <a:xfrm>
          <a:off x="3974230" y="1170646"/>
          <a:ext cx="2660115" cy="2659832"/>
        </a:xfrm>
        <a:prstGeom prst="ellipse">
          <a:avLst/>
        </a:prstGeom>
        <a:solidFill>
          <a:schemeClr val="accent6">
            <a:lumMod val="20000"/>
            <a:lumOff val="80000"/>
            <a:alpha val="90000"/>
          </a:schemeClr>
        </a:solidFill>
        <a:ln w="12700" cap="flat" cmpd="sng" algn="ctr">
          <a:solidFill>
            <a:schemeClr val="accent6">
              <a:lumMod val="20000"/>
              <a:lumOff val="8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r>
            <a:rPr lang="en-US" sz="3100" kern="1200" dirty="0"/>
            <a:t>Application Process</a:t>
          </a:r>
        </a:p>
      </dsp:txBody>
      <dsp:txXfrm>
        <a:off x="4354512" y="1550693"/>
        <a:ext cx="1899552" cy="1899737"/>
      </dsp:txXfrm>
    </dsp:sp>
    <dsp:sp modelId="{3FC59A73-2018-40FF-B130-5F7D4892A4F6}">
      <dsp:nvSpPr>
        <dsp:cNvPr id="0" name=""/>
        <dsp:cNvSpPr/>
      </dsp:nvSpPr>
      <dsp:spPr>
        <a:xfrm rot="2700000">
          <a:off x="979078" y="1079079"/>
          <a:ext cx="2842466" cy="2842466"/>
        </a:xfrm>
        <a:prstGeom prst="teardrop">
          <a:avLst>
            <a:gd name="adj" fmla="val 100000"/>
          </a:avLst>
        </a:prstGeom>
        <a:solidFill>
          <a:srgbClr val="56944F"/>
        </a:solidFill>
        <a:ln w="12700" cap="flat" cmpd="sng" algn="ctr">
          <a:solidFill>
            <a:srgbClr val="56944F"/>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B50280-F86D-427A-98A6-6181566838E5}">
      <dsp:nvSpPr>
        <dsp:cNvPr id="0" name=""/>
        <dsp:cNvSpPr/>
      </dsp:nvSpPr>
      <dsp:spPr>
        <a:xfrm>
          <a:off x="1070253" y="1170646"/>
          <a:ext cx="2660115" cy="2659832"/>
        </a:xfrm>
        <a:prstGeom prst="ellipse">
          <a:avLst/>
        </a:prstGeom>
        <a:solidFill>
          <a:schemeClr val="accent6">
            <a:lumMod val="20000"/>
            <a:lumOff val="80000"/>
            <a:alpha val="90000"/>
          </a:schemeClr>
        </a:solidFill>
        <a:ln w="12700" cap="flat" cmpd="sng" algn="ctr">
          <a:solidFill>
            <a:schemeClr val="accent6">
              <a:lumMod val="20000"/>
              <a:lumOff val="8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r>
            <a:rPr lang="en-US" sz="3100" kern="1200" dirty="0"/>
            <a:t> Program Overview</a:t>
          </a:r>
        </a:p>
      </dsp:txBody>
      <dsp:txXfrm>
        <a:off x="1450535" y="1550693"/>
        <a:ext cx="1899552" cy="18997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9D95FC-CD17-4F3A-91DB-0286D41465E7}">
      <dsp:nvSpPr>
        <dsp:cNvPr id="0" name=""/>
        <dsp:cNvSpPr/>
      </dsp:nvSpPr>
      <dsp:spPr>
        <a:xfrm>
          <a:off x="4006365" y="1079714"/>
          <a:ext cx="2502869" cy="2502869"/>
        </a:xfrm>
        <a:prstGeom prst="ellipse">
          <a:avLst/>
        </a:prstGeom>
        <a:solidFill>
          <a:schemeClr val="accent6">
            <a:alpha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Partnership </a:t>
          </a:r>
        </a:p>
        <a:p>
          <a:pPr marL="0" lvl="0" indent="0" algn="ctr" defTabSz="889000">
            <a:lnSpc>
              <a:spcPct val="90000"/>
            </a:lnSpc>
            <a:spcBef>
              <a:spcPct val="0"/>
            </a:spcBef>
            <a:spcAft>
              <a:spcPct val="35000"/>
            </a:spcAft>
            <a:buNone/>
          </a:pPr>
          <a:r>
            <a:rPr lang="en-US" sz="2000" kern="1200" dirty="0"/>
            <a:t>&amp; </a:t>
          </a:r>
        </a:p>
        <a:p>
          <a:pPr marL="0" lvl="0" indent="0" algn="ctr" defTabSz="889000">
            <a:lnSpc>
              <a:spcPct val="90000"/>
            </a:lnSpc>
            <a:spcBef>
              <a:spcPct val="0"/>
            </a:spcBef>
            <a:spcAft>
              <a:spcPct val="35000"/>
            </a:spcAft>
            <a:buNone/>
          </a:pPr>
          <a:r>
            <a:rPr lang="en-US" sz="2000" kern="1200" dirty="0"/>
            <a:t>Collaboration</a:t>
          </a:r>
        </a:p>
      </dsp:txBody>
      <dsp:txXfrm>
        <a:off x="4372902" y="1446251"/>
        <a:ext cx="1769795" cy="1769795"/>
      </dsp:txXfrm>
    </dsp:sp>
    <dsp:sp modelId="{6D754952-74C1-4A88-848E-AF90A63513FA}">
      <dsp:nvSpPr>
        <dsp:cNvPr id="0" name=""/>
        <dsp:cNvSpPr/>
      </dsp:nvSpPr>
      <dsp:spPr>
        <a:xfrm>
          <a:off x="4389122" y="-165740"/>
          <a:ext cx="1737354" cy="1737354"/>
        </a:xfrm>
        <a:prstGeom prst="ellipse">
          <a:avLst/>
        </a:prstGeom>
        <a:solidFill>
          <a:schemeClr val="accent6">
            <a:alpha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Partner Support Meetings</a:t>
          </a:r>
        </a:p>
      </dsp:txBody>
      <dsp:txXfrm>
        <a:off x="4643552" y="88690"/>
        <a:ext cx="1228494" cy="1228494"/>
      </dsp:txXfrm>
    </dsp:sp>
    <dsp:sp modelId="{ADD502DA-0BC9-480D-9FC3-D532C498CB38}">
      <dsp:nvSpPr>
        <dsp:cNvPr id="0" name=""/>
        <dsp:cNvSpPr/>
      </dsp:nvSpPr>
      <dsp:spPr>
        <a:xfrm>
          <a:off x="5937645" y="959327"/>
          <a:ext cx="1737354" cy="1737354"/>
        </a:xfrm>
        <a:prstGeom prst="ellipse">
          <a:avLst/>
        </a:prstGeom>
        <a:solidFill>
          <a:schemeClr val="accent6">
            <a:alpha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Problem Solving </a:t>
          </a:r>
        </a:p>
      </dsp:txBody>
      <dsp:txXfrm>
        <a:off x="6192075" y="1213757"/>
        <a:ext cx="1228494" cy="1228494"/>
      </dsp:txXfrm>
    </dsp:sp>
    <dsp:sp modelId="{05EDAABC-A4A3-4864-BB2B-B654EBB68FE2}">
      <dsp:nvSpPr>
        <dsp:cNvPr id="0" name=""/>
        <dsp:cNvSpPr/>
      </dsp:nvSpPr>
      <dsp:spPr>
        <a:xfrm>
          <a:off x="5346162" y="2779724"/>
          <a:ext cx="1737354" cy="1737354"/>
        </a:xfrm>
        <a:prstGeom prst="ellipse">
          <a:avLst/>
        </a:prstGeom>
        <a:solidFill>
          <a:schemeClr val="accent6">
            <a:alpha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Sharing Emerging Resources</a:t>
          </a:r>
        </a:p>
      </dsp:txBody>
      <dsp:txXfrm>
        <a:off x="5600592" y="3034154"/>
        <a:ext cx="1228494" cy="1228494"/>
      </dsp:txXfrm>
    </dsp:sp>
    <dsp:sp modelId="{5793E909-7B1B-4987-8C85-A85CCB13E10F}">
      <dsp:nvSpPr>
        <dsp:cNvPr id="0" name=""/>
        <dsp:cNvSpPr/>
      </dsp:nvSpPr>
      <dsp:spPr>
        <a:xfrm>
          <a:off x="3432083" y="2779724"/>
          <a:ext cx="1737354" cy="1737354"/>
        </a:xfrm>
        <a:prstGeom prst="ellipse">
          <a:avLst/>
        </a:prstGeom>
        <a:solidFill>
          <a:schemeClr val="accent6">
            <a:alpha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Training Opportunities</a:t>
          </a:r>
        </a:p>
      </dsp:txBody>
      <dsp:txXfrm>
        <a:off x="3686513" y="3034154"/>
        <a:ext cx="1228494" cy="1228494"/>
      </dsp:txXfrm>
    </dsp:sp>
    <dsp:sp modelId="{CC33AA84-214A-4189-B826-EB2BDAD37085}">
      <dsp:nvSpPr>
        <dsp:cNvPr id="0" name=""/>
        <dsp:cNvSpPr/>
      </dsp:nvSpPr>
      <dsp:spPr>
        <a:xfrm>
          <a:off x="2840600" y="959327"/>
          <a:ext cx="1737354" cy="1737354"/>
        </a:xfrm>
        <a:prstGeom prst="ellipse">
          <a:avLst/>
        </a:prstGeom>
        <a:solidFill>
          <a:schemeClr val="accent6">
            <a:alpha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Technical Assistance </a:t>
          </a:r>
        </a:p>
      </dsp:txBody>
      <dsp:txXfrm>
        <a:off x="3095030" y="1213757"/>
        <a:ext cx="1228494" cy="1228494"/>
      </dsp:txXfrm>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4E0AB10-5736-44EE-B7FB-E8E914063F54}"/>
              </a:ext>
            </a:extLst>
          </p:cNvPr>
          <p:cNvSpPr>
            <a:spLocks noGrp="1"/>
          </p:cNvSpPr>
          <p:nvPr>
            <p:ph type="hdr" sz="quarter"/>
          </p:nvPr>
        </p:nvSpPr>
        <p:spPr>
          <a:xfrm>
            <a:off x="0" y="0"/>
            <a:ext cx="2982913" cy="466725"/>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9C79302A-D1E9-4EDB-8CE5-86857EF675DB}"/>
              </a:ext>
            </a:extLst>
          </p:cNvPr>
          <p:cNvSpPr>
            <a:spLocks noGrp="1"/>
          </p:cNvSpPr>
          <p:nvPr>
            <p:ph type="dt" sz="quarter" idx="1"/>
          </p:nvPr>
        </p:nvSpPr>
        <p:spPr>
          <a:xfrm>
            <a:off x="3897313" y="0"/>
            <a:ext cx="2982912" cy="466725"/>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B0FDF7C3-64CF-4202-8F9E-9ECA29246947}" type="datetimeFigureOut">
              <a:rPr lang="en-US"/>
              <a:pPr>
                <a:defRPr/>
              </a:pPr>
              <a:t>1/18/2022</a:t>
            </a:fld>
            <a:endParaRPr lang="en-US"/>
          </a:p>
        </p:txBody>
      </p:sp>
      <p:sp>
        <p:nvSpPr>
          <p:cNvPr id="4" name="Footer Placeholder 3">
            <a:extLst>
              <a:ext uri="{FF2B5EF4-FFF2-40B4-BE49-F238E27FC236}">
                <a16:creationId xmlns:a16="http://schemas.microsoft.com/office/drawing/2014/main" id="{601A43F3-EACF-41D2-B77D-9A2BA78B76DA}"/>
              </a:ext>
            </a:extLst>
          </p:cNvPr>
          <p:cNvSpPr>
            <a:spLocks noGrp="1"/>
          </p:cNvSpPr>
          <p:nvPr>
            <p:ph type="ftr" sz="quarter" idx="2"/>
          </p:nvPr>
        </p:nvSpPr>
        <p:spPr>
          <a:xfrm>
            <a:off x="0" y="8829675"/>
            <a:ext cx="2982913" cy="46672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r>
              <a:rPr lang="en-US"/>
              <a:t>http://dhsh.sfgov.org</a:t>
            </a:r>
          </a:p>
        </p:txBody>
      </p:sp>
      <p:sp>
        <p:nvSpPr>
          <p:cNvPr id="5" name="Slide Number Placeholder 4">
            <a:extLst>
              <a:ext uri="{FF2B5EF4-FFF2-40B4-BE49-F238E27FC236}">
                <a16:creationId xmlns:a16="http://schemas.microsoft.com/office/drawing/2014/main" id="{9A178E80-1043-47EC-9319-C186A93928EB}"/>
              </a:ext>
            </a:extLst>
          </p:cNvPr>
          <p:cNvSpPr>
            <a:spLocks noGrp="1"/>
          </p:cNvSpPr>
          <p:nvPr>
            <p:ph type="sldNum" sz="quarter" idx="3"/>
          </p:nvPr>
        </p:nvSpPr>
        <p:spPr>
          <a:xfrm>
            <a:off x="3897313" y="8829675"/>
            <a:ext cx="2982912" cy="4667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F83E584-6095-41DB-A0C7-64B4E4646FDF}"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44BD473-C8E5-46F3-A8BB-86FA31A6343E}"/>
              </a:ext>
            </a:extLst>
          </p:cNvPr>
          <p:cNvSpPr>
            <a:spLocks noGrp="1"/>
          </p:cNvSpPr>
          <p:nvPr>
            <p:ph type="hdr" sz="quarter"/>
          </p:nvPr>
        </p:nvSpPr>
        <p:spPr>
          <a:xfrm>
            <a:off x="0" y="0"/>
            <a:ext cx="2982913" cy="466725"/>
          </a:xfrm>
          <a:prstGeom prst="rect">
            <a:avLst/>
          </a:prstGeom>
        </p:spPr>
        <p:txBody>
          <a:bodyPr vert="horz" lIns="92446" tIns="46223" rIns="92446" bIns="46223"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0C111DA0-D964-4D9F-BD3C-8A81A3968C38}"/>
              </a:ext>
            </a:extLst>
          </p:cNvPr>
          <p:cNvSpPr>
            <a:spLocks noGrp="1"/>
          </p:cNvSpPr>
          <p:nvPr>
            <p:ph type="dt" idx="1"/>
          </p:nvPr>
        </p:nvSpPr>
        <p:spPr>
          <a:xfrm>
            <a:off x="3897313" y="0"/>
            <a:ext cx="2982912" cy="466725"/>
          </a:xfrm>
          <a:prstGeom prst="rect">
            <a:avLst/>
          </a:prstGeom>
        </p:spPr>
        <p:txBody>
          <a:bodyPr vert="horz" lIns="92446" tIns="46223" rIns="92446" bIns="46223" rtlCol="0"/>
          <a:lstStyle>
            <a:lvl1pPr algn="r" eaLnBrk="1" fontAlgn="auto" hangingPunct="1">
              <a:spcBef>
                <a:spcPts val="0"/>
              </a:spcBef>
              <a:spcAft>
                <a:spcPts val="0"/>
              </a:spcAft>
              <a:defRPr sz="1200">
                <a:latin typeface="+mn-lt"/>
                <a:cs typeface="+mn-cs"/>
              </a:defRPr>
            </a:lvl1pPr>
          </a:lstStyle>
          <a:p>
            <a:pPr>
              <a:defRPr/>
            </a:pPr>
            <a:fld id="{540F33DD-23C4-425B-A66E-5604805659AE}" type="datetimeFigureOut">
              <a:rPr lang="en-US"/>
              <a:pPr>
                <a:defRPr/>
              </a:pPr>
              <a:t>1/18/2022</a:t>
            </a:fld>
            <a:endParaRPr lang="en-US"/>
          </a:p>
        </p:txBody>
      </p:sp>
      <p:sp>
        <p:nvSpPr>
          <p:cNvPr id="4" name="Slide Image Placeholder 3">
            <a:extLst>
              <a:ext uri="{FF2B5EF4-FFF2-40B4-BE49-F238E27FC236}">
                <a16:creationId xmlns:a16="http://schemas.microsoft.com/office/drawing/2014/main" id="{DE41252A-ED1C-434A-80AA-1B841BF5D306}"/>
              </a:ext>
            </a:extLst>
          </p:cNvPr>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pPr lvl="0"/>
            <a:endParaRPr lang="en-US" noProof="0"/>
          </a:p>
        </p:txBody>
      </p:sp>
      <p:sp>
        <p:nvSpPr>
          <p:cNvPr id="5" name="Notes Placeholder 4">
            <a:extLst>
              <a:ext uri="{FF2B5EF4-FFF2-40B4-BE49-F238E27FC236}">
                <a16:creationId xmlns:a16="http://schemas.microsoft.com/office/drawing/2014/main" id="{9082D916-3C3B-47D2-A382-39EE6C16AC88}"/>
              </a:ext>
            </a:extLst>
          </p:cNvPr>
          <p:cNvSpPr>
            <a:spLocks noGrp="1"/>
          </p:cNvSpPr>
          <p:nvPr>
            <p:ph type="body" sz="quarter" idx="3"/>
          </p:nvPr>
        </p:nvSpPr>
        <p:spPr>
          <a:xfrm>
            <a:off x="688975" y="4473575"/>
            <a:ext cx="5505450" cy="3660775"/>
          </a:xfrm>
          <a:prstGeom prst="rect">
            <a:avLst/>
          </a:prstGeom>
        </p:spPr>
        <p:txBody>
          <a:bodyPr vert="horz" lIns="92446" tIns="46223" rIns="92446" bIns="46223"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FA514B3-2A1B-4C60-9D1C-352D2C29D618}"/>
              </a:ext>
            </a:extLst>
          </p:cNvPr>
          <p:cNvSpPr>
            <a:spLocks noGrp="1"/>
          </p:cNvSpPr>
          <p:nvPr>
            <p:ph type="ftr" sz="quarter" idx="4"/>
          </p:nvPr>
        </p:nvSpPr>
        <p:spPr>
          <a:xfrm>
            <a:off x="0" y="8829675"/>
            <a:ext cx="2982913" cy="466725"/>
          </a:xfrm>
          <a:prstGeom prst="rect">
            <a:avLst/>
          </a:prstGeom>
        </p:spPr>
        <p:txBody>
          <a:bodyPr vert="horz" lIns="92446" tIns="46223" rIns="92446" bIns="46223" rtlCol="0" anchor="b"/>
          <a:lstStyle>
            <a:lvl1pPr algn="l" eaLnBrk="1" fontAlgn="auto" hangingPunct="1">
              <a:spcBef>
                <a:spcPts val="0"/>
              </a:spcBef>
              <a:spcAft>
                <a:spcPts val="0"/>
              </a:spcAft>
              <a:defRPr sz="1200">
                <a:latin typeface="+mn-lt"/>
                <a:cs typeface="+mn-cs"/>
              </a:defRPr>
            </a:lvl1pPr>
          </a:lstStyle>
          <a:p>
            <a:pPr>
              <a:defRPr/>
            </a:pPr>
            <a:r>
              <a:rPr lang="en-US"/>
              <a:t>http://dhsh.sfgov.org</a:t>
            </a:r>
          </a:p>
        </p:txBody>
      </p:sp>
      <p:sp>
        <p:nvSpPr>
          <p:cNvPr id="7" name="Slide Number Placeholder 6">
            <a:extLst>
              <a:ext uri="{FF2B5EF4-FFF2-40B4-BE49-F238E27FC236}">
                <a16:creationId xmlns:a16="http://schemas.microsoft.com/office/drawing/2014/main" id="{0397E246-243D-4D13-9CD8-6941D1B03E70}"/>
              </a:ext>
            </a:extLst>
          </p:cNvPr>
          <p:cNvSpPr>
            <a:spLocks noGrp="1"/>
          </p:cNvSpPr>
          <p:nvPr>
            <p:ph type="sldNum" sz="quarter" idx="5"/>
          </p:nvPr>
        </p:nvSpPr>
        <p:spPr>
          <a:xfrm>
            <a:off x="3897313" y="8829675"/>
            <a:ext cx="2982912" cy="466725"/>
          </a:xfrm>
          <a:prstGeom prst="rect">
            <a:avLst/>
          </a:prstGeom>
        </p:spPr>
        <p:txBody>
          <a:bodyPr vert="horz" wrap="square" lIns="92446" tIns="46223" rIns="92446" bIns="46223" numCol="1" anchor="b" anchorCtr="0" compatLnSpc="1">
            <a:prstTxWarp prst="textNoShape">
              <a:avLst/>
            </a:prstTxWarp>
          </a:bodyPr>
          <a:lstStyle>
            <a:lvl1pPr algn="r" eaLnBrk="1" hangingPunct="1">
              <a:defRPr sz="1200"/>
            </a:lvl1pPr>
          </a:lstStyle>
          <a:p>
            <a:pPr>
              <a:defRPr/>
            </a:pPr>
            <a:fld id="{96974905-65B0-49F8-9B60-0CCC9146385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974905-65B0-49F8-9B60-0CCC91463857}" type="slidenum">
              <a:rPr lang="en-US" altLang="en-US" smtClean="0"/>
              <a:pPr>
                <a:defRPr/>
              </a:pPr>
              <a:t>1</a:t>
            </a:fld>
            <a:endParaRPr lang="en-US" altLang="en-US"/>
          </a:p>
        </p:txBody>
      </p:sp>
    </p:spTree>
    <p:extLst>
      <p:ext uri="{BB962C8B-B14F-4D97-AF65-F5344CB8AC3E}">
        <p14:creationId xmlns:p14="http://schemas.microsoft.com/office/powerpoint/2010/main" val="40844648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974905-65B0-49F8-9B60-0CCC91463857}" type="slidenum">
              <a:rPr lang="en-US" altLang="en-US" smtClean="0"/>
              <a:pPr>
                <a:defRPr/>
              </a:pPr>
              <a:t>10</a:t>
            </a:fld>
            <a:endParaRPr lang="en-US" altLang="en-US"/>
          </a:p>
        </p:txBody>
      </p:sp>
    </p:spTree>
    <p:extLst>
      <p:ext uri="{BB962C8B-B14F-4D97-AF65-F5344CB8AC3E}">
        <p14:creationId xmlns:p14="http://schemas.microsoft.com/office/powerpoint/2010/main" val="3804098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In addition – the household</a:t>
            </a:r>
            <a:endParaRPr lang="en-US">
              <a:cs typeface="Calibri" panose="020F0502020204030204"/>
            </a:endParaRPr>
          </a:p>
        </p:txBody>
      </p:sp>
      <p:sp>
        <p:nvSpPr>
          <p:cNvPr id="4" name="Slide Number Placeholder 3"/>
          <p:cNvSpPr>
            <a:spLocks noGrp="1"/>
          </p:cNvSpPr>
          <p:nvPr>
            <p:ph type="sldNum" sz="quarter" idx="5"/>
          </p:nvPr>
        </p:nvSpPr>
        <p:spPr/>
        <p:txBody>
          <a:bodyPr/>
          <a:lstStyle/>
          <a:p>
            <a:pPr>
              <a:defRPr/>
            </a:pPr>
            <a:fld id="{96974905-65B0-49F8-9B60-0CCC91463857}" type="slidenum">
              <a:rPr lang="en-US" altLang="en-US"/>
              <a:pPr>
                <a:defRPr/>
              </a:pPr>
              <a:t>12</a:t>
            </a:fld>
            <a:endParaRPr lang="en-US" altLang="en-US"/>
          </a:p>
        </p:txBody>
      </p:sp>
    </p:spTree>
    <p:extLst>
      <p:ext uri="{BB962C8B-B14F-4D97-AF65-F5344CB8AC3E}">
        <p14:creationId xmlns:p14="http://schemas.microsoft.com/office/powerpoint/2010/main" val="30135734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In addition – the household</a:t>
            </a:r>
            <a:endParaRPr lang="en-US">
              <a:cs typeface="Calibri" panose="020F0502020204030204"/>
            </a:endParaRPr>
          </a:p>
        </p:txBody>
      </p:sp>
      <p:sp>
        <p:nvSpPr>
          <p:cNvPr id="4" name="Slide Number Placeholder 3"/>
          <p:cNvSpPr>
            <a:spLocks noGrp="1"/>
          </p:cNvSpPr>
          <p:nvPr>
            <p:ph type="sldNum" sz="quarter" idx="5"/>
          </p:nvPr>
        </p:nvSpPr>
        <p:spPr/>
        <p:txBody>
          <a:bodyPr/>
          <a:lstStyle/>
          <a:p>
            <a:pPr>
              <a:defRPr/>
            </a:pPr>
            <a:fld id="{96974905-65B0-49F8-9B60-0CCC91463857}" type="slidenum">
              <a:rPr lang="en-US" altLang="en-US"/>
              <a:pPr>
                <a:defRPr/>
              </a:pPr>
              <a:t>13</a:t>
            </a:fld>
            <a:endParaRPr lang="en-US" altLang="en-US"/>
          </a:p>
        </p:txBody>
      </p:sp>
    </p:spTree>
    <p:extLst>
      <p:ext uri="{BB962C8B-B14F-4D97-AF65-F5344CB8AC3E}">
        <p14:creationId xmlns:p14="http://schemas.microsoft.com/office/powerpoint/2010/main" val="18205157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In addition – the household</a:t>
            </a:r>
          </a:p>
        </p:txBody>
      </p:sp>
      <p:sp>
        <p:nvSpPr>
          <p:cNvPr id="4" name="Slide Number Placeholder 3"/>
          <p:cNvSpPr>
            <a:spLocks noGrp="1"/>
          </p:cNvSpPr>
          <p:nvPr>
            <p:ph type="sldNum" sz="quarter" idx="5"/>
          </p:nvPr>
        </p:nvSpPr>
        <p:spPr/>
        <p:txBody>
          <a:bodyPr/>
          <a:lstStyle/>
          <a:p>
            <a:pPr>
              <a:defRPr/>
            </a:pPr>
            <a:fld id="{96974905-65B0-49F8-9B60-0CCC91463857}" type="slidenum">
              <a:rPr lang="en-US" altLang="en-US"/>
              <a:pPr>
                <a:defRPr/>
              </a:pPr>
              <a:t>14</a:t>
            </a:fld>
            <a:endParaRPr lang="en-US" altLang="en-US"/>
          </a:p>
        </p:txBody>
      </p:sp>
    </p:spTree>
    <p:extLst>
      <p:ext uri="{BB962C8B-B14F-4D97-AF65-F5344CB8AC3E}">
        <p14:creationId xmlns:p14="http://schemas.microsoft.com/office/powerpoint/2010/main" val="2499711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974905-65B0-49F8-9B60-0CCC91463857}" type="slidenum">
              <a:rPr lang="en-US" altLang="en-US" smtClean="0"/>
              <a:pPr>
                <a:defRPr/>
              </a:pPr>
              <a:t>2</a:t>
            </a:fld>
            <a:endParaRPr lang="en-US" altLang="en-US"/>
          </a:p>
        </p:txBody>
      </p:sp>
    </p:spTree>
    <p:extLst>
      <p:ext uri="{BB962C8B-B14F-4D97-AF65-F5344CB8AC3E}">
        <p14:creationId xmlns:p14="http://schemas.microsoft.com/office/powerpoint/2010/main" val="2309918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974905-65B0-49F8-9B60-0CCC91463857}" type="slidenum">
              <a:rPr lang="en-US" altLang="en-US" smtClean="0"/>
              <a:pPr>
                <a:defRPr/>
              </a:pPr>
              <a:t>3</a:t>
            </a:fld>
            <a:endParaRPr lang="en-US" altLang="en-US"/>
          </a:p>
        </p:txBody>
      </p:sp>
    </p:spTree>
    <p:extLst>
      <p:ext uri="{BB962C8B-B14F-4D97-AF65-F5344CB8AC3E}">
        <p14:creationId xmlns:p14="http://schemas.microsoft.com/office/powerpoint/2010/main" val="3940632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974905-65B0-49F8-9B60-0CCC91463857}" type="slidenum">
              <a:rPr lang="en-US" altLang="en-US" smtClean="0"/>
              <a:pPr>
                <a:defRPr/>
              </a:pPr>
              <a:t>4</a:t>
            </a:fld>
            <a:endParaRPr lang="en-US" altLang="en-US"/>
          </a:p>
        </p:txBody>
      </p:sp>
    </p:spTree>
    <p:extLst>
      <p:ext uri="{BB962C8B-B14F-4D97-AF65-F5344CB8AC3E}">
        <p14:creationId xmlns:p14="http://schemas.microsoft.com/office/powerpoint/2010/main" val="3661091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In addition – the household</a:t>
            </a:r>
            <a:endParaRPr lang="en-US">
              <a:cs typeface="Calibri" panose="020F0502020204030204"/>
            </a:endParaRPr>
          </a:p>
        </p:txBody>
      </p:sp>
      <p:sp>
        <p:nvSpPr>
          <p:cNvPr id="4" name="Slide Number Placeholder 3"/>
          <p:cNvSpPr>
            <a:spLocks noGrp="1"/>
          </p:cNvSpPr>
          <p:nvPr>
            <p:ph type="sldNum" sz="quarter" idx="5"/>
          </p:nvPr>
        </p:nvSpPr>
        <p:spPr/>
        <p:txBody>
          <a:bodyPr/>
          <a:lstStyle/>
          <a:p>
            <a:pPr>
              <a:defRPr/>
            </a:pPr>
            <a:fld id="{96974905-65B0-49F8-9B60-0CCC91463857}" type="slidenum">
              <a:rPr lang="en-US" altLang="en-US"/>
              <a:pPr>
                <a:defRPr/>
              </a:pPr>
              <a:t>5</a:t>
            </a:fld>
            <a:endParaRPr lang="en-US" altLang="en-US"/>
          </a:p>
        </p:txBody>
      </p:sp>
    </p:spTree>
    <p:extLst>
      <p:ext uri="{BB962C8B-B14F-4D97-AF65-F5344CB8AC3E}">
        <p14:creationId xmlns:p14="http://schemas.microsoft.com/office/powerpoint/2010/main" val="726016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974905-65B0-49F8-9B60-0CCC91463857}" type="slidenum">
              <a:rPr lang="en-US" altLang="en-US" smtClean="0"/>
              <a:pPr>
                <a:defRPr/>
              </a:pPr>
              <a:t>6</a:t>
            </a:fld>
            <a:endParaRPr lang="en-US" altLang="en-US"/>
          </a:p>
        </p:txBody>
      </p:sp>
    </p:spTree>
    <p:extLst>
      <p:ext uri="{BB962C8B-B14F-4D97-AF65-F5344CB8AC3E}">
        <p14:creationId xmlns:p14="http://schemas.microsoft.com/office/powerpoint/2010/main" val="1457760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974905-65B0-49F8-9B60-0CCC91463857}" type="slidenum">
              <a:rPr lang="en-US" altLang="en-US" smtClean="0"/>
              <a:pPr>
                <a:defRPr/>
              </a:pPr>
              <a:t>7</a:t>
            </a:fld>
            <a:endParaRPr lang="en-US" altLang="en-US"/>
          </a:p>
        </p:txBody>
      </p:sp>
    </p:spTree>
    <p:extLst>
      <p:ext uri="{BB962C8B-B14F-4D97-AF65-F5344CB8AC3E}">
        <p14:creationId xmlns:p14="http://schemas.microsoft.com/office/powerpoint/2010/main" val="1142505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974905-65B0-49F8-9B60-0CCC91463857}" type="slidenum">
              <a:rPr lang="en-US" altLang="en-US" smtClean="0"/>
              <a:pPr>
                <a:defRPr/>
              </a:pPr>
              <a:t>8</a:t>
            </a:fld>
            <a:endParaRPr lang="en-US" altLang="en-US"/>
          </a:p>
        </p:txBody>
      </p:sp>
    </p:spTree>
    <p:extLst>
      <p:ext uri="{BB962C8B-B14F-4D97-AF65-F5344CB8AC3E}">
        <p14:creationId xmlns:p14="http://schemas.microsoft.com/office/powerpoint/2010/main" val="3243766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974905-65B0-49F8-9B60-0CCC91463857}" type="slidenum">
              <a:rPr lang="en-US" altLang="en-US" smtClean="0"/>
              <a:pPr>
                <a:defRPr/>
              </a:pPr>
              <a:t>9</a:t>
            </a:fld>
            <a:endParaRPr lang="en-US" altLang="en-US"/>
          </a:p>
        </p:txBody>
      </p:sp>
    </p:spTree>
    <p:extLst>
      <p:ext uri="{BB962C8B-B14F-4D97-AF65-F5344CB8AC3E}">
        <p14:creationId xmlns:p14="http://schemas.microsoft.com/office/powerpoint/2010/main" val="35580326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4BB955B1-5383-4C7A-BF17-A9EB3371CAD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2075" y="92075"/>
            <a:ext cx="5635625" cy="179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hevron 8">
            <a:extLst>
              <a:ext uri="{FF2B5EF4-FFF2-40B4-BE49-F238E27FC236}">
                <a16:creationId xmlns:a16="http://schemas.microsoft.com/office/drawing/2014/main" id="{79D545FF-CA91-48AD-964D-E9FBE219C704}"/>
              </a:ext>
            </a:extLst>
          </p:cNvPr>
          <p:cNvSpPr/>
          <p:nvPr userDrawn="1"/>
        </p:nvSpPr>
        <p:spPr>
          <a:xfrm>
            <a:off x="838200" y="6340475"/>
            <a:ext cx="10515600" cy="365125"/>
          </a:xfrm>
          <a:prstGeom prst="chevron">
            <a:avLst/>
          </a:prstGeom>
          <a:solidFill>
            <a:srgbClr val="56944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b="1" dirty="0">
                <a:solidFill>
                  <a:schemeClr val="bg1"/>
                </a:solidFill>
              </a:rPr>
              <a:t>http://hsh.sfgov.org</a:t>
            </a:r>
          </a:p>
        </p:txBody>
      </p:sp>
      <p:sp>
        <p:nvSpPr>
          <p:cNvPr id="2" name="Title 1"/>
          <p:cNvSpPr>
            <a:spLocks noGrp="1"/>
          </p:cNvSpPr>
          <p:nvPr>
            <p:ph type="ctrTitle"/>
          </p:nvPr>
        </p:nvSpPr>
        <p:spPr>
          <a:xfrm>
            <a:off x="1524000" y="13255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805238"/>
            <a:ext cx="9144000" cy="1655762"/>
          </a:xfrm>
          <a:solidFill>
            <a:srgbClr val="56944F"/>
          </a:solidFill>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Date Placeholder 3">
            <a:extLst>
              <a:ext uri="{FF2B5EF4-FFF2-40B4-BE49-F238E27FC236}">
                <a16:creationId xmlns:a16="http://schemas.microsoft.com/office/drawing/2014/main" id="{6B499E49-9452-4C32-B826-C59E9F131A5B}"/>
              </a:ext>
            </a:extLst>
          </p:cNvPr>
          <p:cNvSpPr>
            <a:spLocks noGrp="1"/>
          </p:cNvSpPr>
          <p:nvPr>
            <p:ph type="dt" sz="half" idx="10"/>
          </p:nvPr>
        </p:nvSpPr>
        <p:spPr>
          <a:xfrm>
            <a:off x="109538" y="6330950"/>
            <a:ext cx="2743200" cy="365125"/>
          </a:xfrm>
        </p:spPr>
        <p:txBody>
          <a:bodyPr/>
          <a:lstStyle>
            <a:lvl1pPr>
              <a:defRPr/>
            </a:lvl1pPr>
          </a:lstStyle>
          <a:p>
            <a:pPr>
              <a:defRPr/>
            </a:pPr>
            <a:fld id="{350BEABC-358A-4A6A-8A1C-EFBB8F618846}" type="datetime1">
              <a:rPr lang="en-US"/>
              <a:pPr>
                <a:defRPr/>
              </a:pPr>
              <a:t>1/18/2022</a:t>
            </a:fld>
            <a:endParaRPr lang="en-US" dirty="0"/>
          </a:p>
        </p:txBody>
      </p:sp>
    </p:spTree>
    <p:extLst>
      <p:ext uri="{BB962C8B-B14F-4D97-AF65-F5344CB8AC3E}">
        <p14:creationId xmlns:p14="http://schemas.microsoft.com/office/powerpoint/2010/main" val="122108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D4271DD1-F756-46BA-A741-94BE62B50C52}"/>
              </a:ext>
            </a:extLst>
          </p:cNvPr>
          <p:cNvSpPr txBox="1">
            <a:spLocks/>
          </p:cNvSpPr>
          <p:nvPr userDrawn="1"/>
        </p:nvSpPr>
        <p:spPr>
          <a:xfrm>
            <a:off x="0" y="1366838"/>
            <a:ext cx="785813" cy="347662"/>
          </a:xfrm>
          <a:prstGeom prst="rect">
            <a:avLst/>
          </a:prstGeom>
          <a:solidFill>
            <a:schemeClr val="accent6">
              <a:lumMod val="40000"/>
              <a:lumOff val="60000"/>
            </a:schemeClr>
          </a:solidFill>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defRPr/>
            </a:pPr>
            <a:fld id="{790DD777-3A40-4089-BD5E-F4A4582D25DD}" type="slidenum">
              <a:rPr lang="en-US" altLang="en-US" sz="1200" smtClean="0">
                <a:solidFill>
                  <a:srgbClr val="898989"/>
                </a:solidFill>
                <a:latin typeface="Century Gothic" panose="020B0502020202020204" pitchFamily="34" charset="0"/>
                <a:cs typeface="Arial" panose="020B0604020202020204" pitchFamily="34" charset="0"/>
              </a:rPr>
              <a:pPr algn="r" eaLnBrk="1" hangingPunct="1">
                <a:defRPr/>
              </a:pPr>
              <a:t>‹#›</a:t>
            </a:fld>
            <a:endParaRPr lang="en-US" altLang="en-US" sz="1200">
              <a:solidFill>
                <a:srgbClr val="898989"/>
              </a:solidFill>
              <a:latin typeface="Century Gothic" panose="020B0502020202020204" pitchFamily="34" charset="0"/>
              <a:cs typeface="Arial" panose="020B0604020202020204" pitchFamily="34" charset="0"/>
            </a:endParaRPr>
          </a:p>
        </p:txBody>
      </p:sp>
      <p:pic>
        <p:nvPicPr>
          <p:cNvPr id="5" name="Picture 8">
            <a:extLst>
              <a:ext uri="{FF2B5EF4-FFF2-40B4-BE49-F238E27FC236}">
                <a16:creationId xmlns:a16="http://schemas.microsoft.com/office/drawing/2014/main" id="{F31DFFE2-1AA1-4325-9774-3347A38111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1125" y="365125"/>
            <a:ext cx="674688"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F1553888-6A11-4953-A6D1-8BD2852598DB}"/>
              </a:ext>
            </a:extLst>
          </p:cNvPr>
          <p:cNvSpPr txBox="1"/>
          <p:nvPr userDrawn="1"/>
        </p:nvSpPr>
        <p:spPr>
          <a:xfrm>
            <a:off x="838200" y="1366838"/>
            <a:ext cx="10515600" cy="347662"/>
          </a:xfrm>
          <a:prstGeom prst="rect">
            <a:avLst/>
          </a:prstGeom>
          <a:solidFill>
            <a:schemeClr val="bg1">
              <a:lumMod val="85000"/>
            </a:schemeClr>
          </a:solidFill>
        </p:spPr>
        <p:txBody>
          <a:bodyPr>
            <a:spAutoFit/>
          </a:bodyPr>
          <a:lstStyle/>
          <a:p>
            <a:pPr algn="ctr" eaLnBrk="1" fontAlgn="auto" hangingPunct="1">
              <a:spcBef>
                <a:spcPts val="0"/>
              </a:spcBef>
              <a:spcAft>
                <a:spcPts val="0"/>
              </a:spcAft>
              <a:defRPr/>
            </a:pPr>
            <a:endParaRPr lang="en-US" dirty="0">
              <a:latin typeface="+mn-lt"/>
            </a:endParaRPr>
          </a:p>
        </p:txBody>
      </p:sp>
      <p:sp>
        <p:nvSpPr>
          <p:cNvPr id="7" name="Chevron 8">
            <a:extLst>
              <a:ext uri="{FF2B5EF4-FFF2-40B4-BE49-F238E27FC236}">
                <a16:creationId xmlns:a16="http://schemas.microsoft.com/office/drawing/2014/main" id="{105A482B-08E7-4CD1-9398-C0E4BB48F03C}"/>
              </a:ext>
            </a:extLst>
          </p:cNvPr>
          <p:cNvSpPr/>
          <p:nvPr userDrawn="1"/>
        </p:nvSpPr>
        <p:spPr>
          <a:xfrm>
            <a:off x="838200" y="6340475"/>
            <a:ext cx="10515600" cy="365125"/>
          </a:xfrm>
          <a:prstGeom prst="chevron">
            <a:avLst/>
          </a:prstGeom>
          <a:solidFill>
            <a:srgbClr val="56944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b="1" dirty="0">
                <a:solidFill>
                  <a:schemeClr val="bg1"/>
                </a:solidFill>
              </a:rPr>
              <a:t>http://hsh.sfgov.org</a:t>
            </a:r>
          </a:p>
        </p:txBody>
      </p:sp>
      <p:sp>
        <p:nvSpPr>
          <p:cNvPr id="2" name="Title 1"/>
          <p:cNvSpPr>
            <a:spLocks noGrp="1"/>
          </p:cNvSpPr>
          <p:nvPr>
            <p:ph type="title"/>
          </p:nvPr>
        </p:nvSpPr>
        <p:spPr>
          <a:xfrm>
            <a:off x="884694" y="39667"/>
            <a:ext cx="10515600" cy="1325563"/>
          </a:xfrm>
        </p:spPr>
        <p:txBody>
          <a:bodyPr/>
          <a:lstStyle>
            <a:lvl1pPr>
              <a:defRPr b="1">
                <a:solidFill>
                  <a:srgbClr val="56944F"/>
                </a:solidFill>
                <a:latin typeface="+mn-lt"/>
              </a:defRPr>
            </a:lvl1pPr>
          </a:lstStyle>
          <a:p>
            <a:r>
              <a:rPr lang="en-US" dirty="0"/>
              <a:t>Click to edit Master title style</a:t>
            </a:r>
          </a:p>
        </p:txBody>
      </p:sp>
      <p:sp>
        <p:nvSpPr>
          <p:cNvPr id="3" name="Content Placeholder 2"/>
          <p:cNvSpPr>
            <a:spLocks noGrp="1"/>
          </p:cNvSpPr>
          <p:nvPr>
            <p:ph idx="1"/>
          </p:nvPr>
        </p:nvSpPr>
        <p:spPr/>
        <p:txBody>
          <a:bodyPr/>
          <a:lstStyle>
            <a:lvl1pPr marL="228600" indent="-228600">
              <a:buFontTx/>
              <a:buBlip>
                <a:blip r:embed="rId3"/>
              </a:buBlip>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3">
            <a:extLst>
              <a:ext uri="{FF2B5EF4-FFF2-40B4-BE49-F238E27FC236}">
                <a16:creationId xmlns:a16="http://schemas.microsoft.com/office/drawing/2014/main" id="{23A54063-8B73-4D72-8C02-79EE71856F40}"/>
              </a:ext>
            </a:extLst>
          </p:cNvPr>
          <p:cNvSpPr>
            <a:spLocks noGrp="1"/>
          </p:cNvSpPr>
          <p:nvPr>
            <p:ph type="dt" sz="half" idx="10"/>
          </p:nvPr>
        </p:nvSpPr>
        <p:spPr>
          <a:xfrm>
            <a:off x="109538" y="6330950"/>
            <a:ext cx="2743200" cy="365125"/>
          </a:xfrm>
        </p:spPr>
        <p:txBody>
          <a:bodyPr/>
          <a:lstStyle>
            <a:lvl1pPr>
              <a:defRPr/>
            </a:lvl1pPr>
          </a:lstStyle>
          <a:p>
            <a:pPr>
              <a:defRPr/>
            </a:pPr>
            <a:fld id="{E68E2DDA-0A5B-40F5-B538-32CA28433B31}" type="datetime1">
              <a:rPr lang="en-US"/>
              <a:pPr>
                <a:defRPr/>
              </a:pPr>
              <a:t>1/18/2022</a:t>
            </a:fld>
            <a:endParaRPr lang="en-US" dirty="0"/>
          </a:p>
        </p:txBody>
      </p:sp>
    </p:spTree>
    <p:extLst>
      <p:ext uri="{BB962C8B-B14F-4D97-AF65-F5344CB8AC3E}">
        <p14:creationId xmlns:p14="http://schemas.microsoft.com/office/powerpoint/2010/main" val="2888586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0C50C899-EF38-48FC-B597-FC5AFA554DCA}"/>
              </a:ext>
            </a:extLst>
          </p:cNvPr>
          <p:cNvSpPr txBox="1">
            <a:spLocks/>
          </p:cNvSpPr>
          <p:nvPr userDrawn="1"/>
        </p:nvSpPr>
        <p:spPr>
          <a:xfrm>
            <a:off x="0" y="1366838"/>
            <a:ext cx="785813" cy="342900"/>
          </a:xfrm>
          <a:prstGeom prst="rect">
            <a:avLst/>
          </a:prstGeom>
          <a:solidFill>
            <a:schemeClr val="accent6">
              <a:lumMod val="40000"/>
              <a:lumOff val="60000"/>
            </a:schemeClr>
          </a:solidFill>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defRPr/>
            </a:pPr>
            <a:fld id="{1FF6B52C-EB5F-4CA0-BA8E-8F4FE6A64524}" type="slidenum">
              <a:rPr lang="en-US" altLang="en-US" sz="1200" smtClean="0">
                <a:solidFill>
                  <a:srgbClr val="898989"/>
                </a:solidFill>
                <a:latin typeface="Century Gothic" panose="020B0502020202020204" pitchFamily="34" charset="0"/>
                <a:cs typeface="Arial" panose="020B0604020202020204" pitchFamily="34" charset="0"/>
              </a:rPr>
              <a:pPr algn="r" eaLnBrk="1" hangingPunct="1">
                <a:defRPr/>
              </a:pPr>
              <a:t>‹#›</a:t>
            </a:fld>
            <a:endParaRPr lang="en-US" altLang="en-US" sz="1200">
              <a:solidFill>
                <a:srgbClr val="898989"/>
              </a:solidFill>
              <a:latin typeface="Century Gothic" panose="020B0502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2C6C2E39-6C05-418E-993E-1C45073C743A}"/>
              </a:ext>
            </a:extLst>
          </p:cNvPr>
          <p:cNvSpPr txBox="1"/>
          <p:nvPr userDrawn="1"/>
        </p:nvSpPr>
        <p:spPr>
          <a:xfrm>
            <a:off x="838200" y="1366838"/>
            <a:ext cx="10515600" cy="347662"/>
          </a:xfrm>
          <a:prstGeom prst="rect">
            <a:avLst/>
          </a:prstGeom>
          <a:solidFill>
            <a:schemeClr val="bg1">
              <a:lumMod val="85000"/>
            </a:schemeClr>
          </a:solidFill>
        </p:spPr>
        <p:txBody>
          <a:bodyPr>
            <a:spAutoFit/>
          </a:bodyPr>
          <a:lstStyle/>
          <a:p>
            <a:pPr algn="ctr" eaLnBrk="1" fontAlgn="auto" hangingPunct="1">
              <a:spcBef>
                <a:spcPts val="0"/>
              </a:spcBef>
              <a:spcAft>
                <a:spcPts val="0"/>
              </a:spcAft>
              <a:defRPr/>
            </a:pPr>
            <a:endParaRPr lang="en-US" dirty="0">
              <a:latin typeface="+mn-lt"/>
            </a:endParaRPr>
          </a:p>
        </p:txBody>
      </p:sp>
      <p:pic>
        <p:nvPicPr>
          <p:cNvPr id="7" name="Picture 8">
            <a:extLst>
              <a:ext uri="{FF2B5EF4-FFF2-40B4-BE49-F238E27FC236}">
                <a16:creationId xmlns:a16="http://schemas.microsoft.com/office/drawing/2014/main" id="{D70B7AD9-54FB-4B5E-917B-8F94B1EC78D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1125" y="365125"/>
            <a:ext cx="674688"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hevron 8">
            <a:extLst>
              <a:ext uri="{FF2B5EF4-FFF2-40B4-BE49-F238E27FC236}">
                <a16:creationId xmlns:a16="http://schemas.microsoft.com/office/drawing/2014/main" id="{AF9D237F-5E0E-44E4-B217-3CF24A950469}"/>
              </a:ext>
            </a:extLst>
          </p:cNvPr>
          <p:cNvSpPr/>
          <p:nvPr userDrawn="1"/>
        </p:nvSpPr>
        <p:spPr>
          <a:xfrm>
            <a:off x="838200" y="6340475"/>
            <a:ext cx="10515600" cy="365125"/>
          </a:xfrm>
          <a:prstGeom prst="chevron">
            <a:avLst/>
          </a:prstGeom>
          <a:solidFill>
            <a:srgbClr val="56944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b="1" dirty="0">
                <a:solidFill>
                  <a:schemeClr val="bg1"/>
                </a:solidFill>
              </a:rPr>
              <a:t>http://hsh.sfgov.org</a:t>
            </a:r>
          </a:p>
        </p:txBody>
      </p:sp>
      <p:sp>
        <p:nvSpPr>
          <p:cNvPr id="3" name="Content Placeholder 2"/>
          <p:cNvSpPr>
            <a:spLocks noGrp="1"/>
          </p:cNvSpPr>
          <p:nvPr>
            <p:ph sz="half" idx="1"/>
          </p:nvPr>
        </p:nvSpPr>
        <p:spPr>
          <a:xfrm>
            <a:off x="838200" y="1825625"/>
            <a:ext cx="5181600" cy="4351338"/>
          </a:xfrm>
        </p:spPr>
        <p:txBody>
          <a:bodyPr/>
          <a:lstStyle>
            <a:lvl1pPr marL="228600" indent="-228600">
              <a:buFontTx/>
              <a:buBlip>
                <a:blip r:embed="rId3"/>
              </a:buBlip>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marL="228600" indent="-228600">
              <a:buFontTx/>
              <a:buBlip>
                <a:blip r:embed="rId3"/>
              </a:buBlip>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p:cNvSpPr>
            <a:spLocks noGrp="1"/>
          </p:cNvSpPr>
          <p:nvPr>
            <p:ph type="title"/>
          </p:nvPr>
        </p:nvSpPr>
        <p:spPr>
          <a:xfrm>
            <a:off x="884694" y="39667"/>
            <a:ext cx="10515600" cy="1325563"/>
          </a:xfrm>
        </p:spPr>
        <p:txBody>
          <a:bodyPr/>
          <a:lstStyle>
            <a:lvl1pPr>
              <a:defRPr b="1">
                <a:solidFill>
                  <a:srgbClr val="56944F"/>
                </a:solidFill>
                <a:latin typeface="+mn-lt"/>
              </a:defRPr>
            </a:lvl1pPr>
          </a:lstStyle>
          <a:p>
            <a:r>
              <a:rPr lang="en-US" dirty="0"/>
              <a:t>Click to edit Master title style</a:t>
            </a:r>
          </a:p>
        </p:txBody>
      </p:sp>
      <p:sp>
        <p:nvSpPr>
          <p:cNvPr id="9" name="Date Placeholder 3">
            <a:extLst>
              <a:ext uri="{FF2B5EF4-FFF2-40B4-BE49-F238E27FC236}">
                <a16:creationId xmlns:a16="http://schemas.microsoft.com/office/drawing/2014/main" id="{21B14D07-2892-4600-AA91-107B17D7C365}"/>
              </a:ext>
            </a:extLst>
          </p:cNvPr>
          <p:cNvSpPr>
            <a:spLocks noGrp="1"/>
          </p:cNvSpPr>
          <p:nvPr>
            <p:ph type="dt" sz="half" idx="10"/>
          </p:nvPr>
        </p:nvSpPr>
        <p:spPr>
          <a:xfrm>
            <a:off x="109538" y="6330950"/>
            <a:ext cx="2743200" cy="365125"/>
          </a:xfrm>
        </p:spPr>
        <p:txBody>
          <a:bodyPr/>
          <a:lstStyle>
            <a:lvl1pPr>
              <a:defRPr/>
            </a:lvl1pPr>
          </a:lstStyle>
          <a:p>
            <a:pPr>
              <a:defRPr/>
            </a:pPr>
            <a:fld id="{673A3E97-ECD2-4648-B7B0-C3AABAC61E0B}" type="datetime1">
              <a:rPr lang="en-US"/>
              <a:pPr>
                <a:defRPr/>
              </a:pPr>
              <a:t>1/18/2022</a:t>
            </a:fld>
            <a:endParaRPr lang="en-US" dirty="0"/>
          </a:p>
        </p:txBody>
      </p:sp>
    </p:spTree>
    <p:extLst>
      <p:ext uri="{BB962C8B-B14F-4D97-AF65-F5344CB8AC3E}">
        <p14:creationId xmlns:p14="http://schemas.microsoft.com/office/powerpoint/2010/main" val="1271993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53F87677-8311-4C6F-8212-27C6F1A468E0}"/>
              </a:ext>
            </a:extLst>
          </p:cNvPr>
          <p:cNvSpPr txBox="1">
            <a:spLocks/>
          </p:cNvSpPr>
          <p:nvPr userDrawn="1"/>
        </p:nvSpPr>
        <p:spPr>
          <a:xfrm>
            <a:off x="0" y="1366838"/>
            <a:ext cx="785813" cy="342900"/>
          </a:xfrm>
          <a:prstGeom prst="rect">
            <a:avLst/>
          </a:prstGeom>
          <a:solidFill>
            <a:schemeClr val="accent6">
              <a:lumMod val="40000"/>
              <a:lumOff val="60000"/>
            </a:schemeClr>
          </a:solidFill>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defRPr/>
            </a:pPr>
            <a:fld id="{B6816CDC-5FE1-4F37-8B25-94E5126C1726}" type="slidenum">
              <a:rPr lang="en-US" altLang="en-US" sz="1200" smtClean="0">
                <a:solidFill>
                  <a:srgbClr val="898989"/>
                </a:solidFill>
                <a:latin typeface="Century Gothic" panose="020B0502020202020204" pitchFamily="34" charset="0"/>
                <a:cs typeface="Arial" panose="020B0604020202020204" pitchFamily="34" charset="0"/>
              </a:rPr>
              <a:pPr algn="r" eaLnBrk="1" hangingPunct="1">
                <a:defRPr/>
              </a:pPr>
              <a:t>‹#›</a:t>
            </a:fld>
            <a:endParaRPr lang="en-US" altLang="en-US" sz="1200">
              <a:solidFill>
                <a:srgbClr val="898989"/>
              </a:solidFill>
              <a:latin typeface="Century Gothic" panose="020B0502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C98D6590-4DA5-4B3A-BD9D-7A98BC7D1977}"/>
              </a:ext>
            </a:extLst>
          </p:cNvPr>
          <p:cNvSpPr txBox="1"/>
          <p:nvPr userDrawn="1"/>
        </p:nvSpPr>
        <p:spPr>
          <a:xfrm>
            <a:off x="838200" y="1366838"/>
            <a:ext cx="10515600" cy="347662"/>
          </a:xfrm>
          <a:prstGeom prst="rect">
            <a:avLst/>
          </a:prstGeom>
          <a:solidFill>
            <a:schemeClr val="bg1">
              <a:lumMod val="85000"/>
            </a:schemeClr>
          </a:solidFill>
        </p:spPr>
        <p:txBody>
          <a:bodyPr>
            <a:spAutoFit/>
          </a:bodyPr>
          <a:lstStyle/>
          <a:p>
            <a:pPr algn="ctr" eaLnBrk="1" fontAlgn="auto" hangingPunct="1">
              <a:spcBef>
                <a:spcPts val="0"/>
              </a:spcBef>
              <a:spcAft>
                <a:spcPts val="0"/>
              </a:spcAft>
              <a:defRPr/>
            </a:pPr>
            <a:endParaRPr lang="en-US" dirty="0">
              <a:latin typeface="+mn-lt"/>
            </a:endParaRPr>
          </a:p>
        </p:txBody>
      </p:sp>
      <p:pic>
        <p:nvPicPr>
          <p:cNvPr id="9" name="Picture 8">
            <a:extLst>
              <a:ext uri="{FF2B5EF4-FFF2-40B4-BE49-F238E27FC236}">
                <a16:creationId xmlns:a16="http://schemas.microsoft.com/office/drawing/2014/main" id="{E7652BB9-9036-48A8-BEBC-57440751C82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1125" y="365125"/>
            <a:ext cx="674688"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hevron 8">
            <a:extLst>
              <a:ext uri="{FF2B5EF4-FFF2-40B4-BE49-F238E27FC236}">
                <a16:creationId xmlns:a16="http://schemas.microsoft.com/office/drawing/2014/main" id="{4970DD3A-70CE-4E0C-AC8D-45C7CF7F420B}"/>
              </a:ext>
            </a:extLst>
          </p:cNvPr>
          <p:cNvSpPr/>
          <p:nvPr userDrawn="1"/>
        </p:nvSpPr>
        <p:spPr>
          <a:xfrm>
            <a:off x="838200" y="6340475"/>
            <a:ext cx="10515600" cy="365125"/>
          </a:xfrm>
          <a:prstGeom prst="chevron">
            <a:avLst/>
          </a:prstGeom>
          <a:solidFill>
            <a:srgbClr val="56944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b="1" dirty="0">
                <a:solidFill>
                  <a:schemeClr val="bg1"/>
                </a:solidFill>
              </a:rPr>
              <a:t>http://hsh.sfgov.org</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lvl1pPr marL="228600" indent="-228600">
              <a:buFontTx/>
              <a:buBlip>
                <a:blip r:embed="rId3"/>
              </a:buBlip>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lvl1pPr marL="228600" indent="-228600">
              <a:buFontTx/>
              <a:buBlip>
                <a:blip r:embed="rId3"/>
              </a:buBlip>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1"/>
          <p:cNvSpPr>
            <a:spLocks noGrp="1"/>
          </p:cNvSpPr>
          <p:nvPr>
            <p:ph type="title"/>
          </p:nvPr>
        </p:nvSpPr>
        <p:spPr>
          <a:xfrm>
            <a:off x="884694" y="39667"/>
            <a:ext cx="10515600" cy="1325563"/>
          </a:xfrm>
        </p:spPr>
        <p:txBody>
          <a:bodyPr/>
          <a:lstStyle>
            <a:lvl1pPr>
              <a:defRPr b="1">
                <a:solidFill>
                  <a:srgbClr val="56944F"/>
                </a:solidFill>
                <a:latin typeface="+mn-lt"/>
              </a:defRPr>
            </a:lvl1pPr>
          </a:lstStyle>
          <a:p>
            <a:r>
              <a:rPr lang="en-US" dirty="0"/>
              <a:t>Click to edit Master title style</a:t>
            </a:r>
          </a:p>
        </p:txBody>
      </p:sp>
      <p:sp>
        <p:nvSpPr>
          <p:cNvPr id="11" name="Date Placeholder 3">
            <a:extLst>
              <a:ext uri="{FF2B5EF4-FFF2-40B4-BE49-F238E27FC236}">
                <a16:creationId xmlns:a16="http://schemas.microsoft.com/office/drawing/2014/main" id="{35BB16C6-0E25-4C64-A0FB-79AF5FC48BF9}"/>
              </a:ext>
            </a:extLst>
          </p:cNvPr>
          <p:cNvSpPr>
            <a:spLocks noGrp="1"/>
          </p:cNvSpPr>
          <p:nvPr>
            <p:ph type="dt" sz="half" idx="10"/>
          </p:nvPr>
        </p:nvSpPr>
        <p:spPr>
          <a:xfrm>
            <a:off x="109538" y="6330950"/>
            <a:ext cx="2743200" cy="365125"/>
          </a:xfrm>
        </p:spPr>
        <p:txBody>
          <a:bodyPr/>
          <a:lstStyle>
            <a:lvl1pPr>
              <a:defRPr/>
            </a:lvl1pPr>
          </a:lstStyle>
          <a:p>
            <a:pPr>
              <a:defRPr/>
            </a:pPr>
            <a:fld id="{20E1634A-3E20-4231-93D3-2552550FD5E4}" type="datetime1">
              <a:rPr lang="en-US"/>
              <a:pPr>
                <a:defRPr/>
              </a:pPr>
              <a:t>1/18/2022</a:t>
            </a:fld>
            <a:endParaRPr lang="en-US" dirty="0"/>
          </a:p>
        </p:txBody>
      </p:sp>
    </p:spTree>
    <p:extLst>
      <p:ext uri="{BB962C8B-B14F-4D97-AF65-F5344CB8AC3E}">
        <p14:creationId xmlns:p14="http://schemas.microsoft.com/office/powerpoint/2010/main" val="644739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4245A042-8B53-404F-BA19-28B6268BD9BB}"/>
              </a:ext>
            </a:extLst>
          </p:cNvPr>
          <p:cNvSpPr txBox="1">
            <a:spLocks/>
          </p:cNvSpPr>
          <p:nvPr userDrawn="1"/>
        </p:nvSpPr>
        <p:spPr>
          <a:xfrm>
            <a:off x="0" y="1366838"/>
            <a:ext cx="785813" cy="342900"/>
          </a:xfrm>
          <a:prstGeom prst="rect">
            <a:avLst/>
          </a:prstGeom>
          <a:solidFill>
            <a:schemeClr val="accent6">
              <a:lumMod val="40000"/>
              <a:lumOff val="60000"/>
            </a:schemeClr>
          </a:solidFill>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defRPr/>
            </a:pPr>
            <a:fld id="{36297284-D825-4731-BD9A-C03F307C2FA7}" type="slidenum">
              <a:rPr lang="en-US" altLang="en-US" sz="1200" smtClean="0">
                <a:solidFill>
                  <a:srgbClr val="898989"/>
                </a:solidFill>
                <a:latin typeface="Century Gothic" panose="020B0502020202020204" pitchFamily="34" charset="0"/>
                <a:cs typeface="Arial" panose="020B0604020202020204" pitchFamily="34" charset="0"/>
              </a:rPr>
              <a:pPr algn="r" eaLnBrk="1" hangingPunct="1">
                <a:defRPr/>
              </a:pPr>
              <a:t>‹#›</a:t>
            </a:fld>
            <a:endParaRPr lang="en-US" altLang="en-US" sz="1200">
              <a:solidFill>
                <a:srgbClr val="898989"/>
              </a:solidFill>
              <a:latin typeface="Century Gothic" panose="020B0502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576FE5B2-AB42-4716-9425-285EAA18965C}"/>
              </a:ext>
            </a:extLst>
          </p:cNvPr>
          <p:cNvSpPr txBox="1"/>
          <p:nvPr userDrawn="1"/>
        </p:nvSpPr>
        <p:spPr>
          <a:xfrm>
            <a:off x="838200" y="1366838"/>
            <a:ext cx="10515600" cy="342900"/>
          </a:xfrm>
          <a:prstGeom prst="rect">
            <a:avLst/>
          </a:prstGeom>
          <a:solidFill>
            <a:schemeClr val="bg1">
              <a:lumMod val="85000"/>
            </a:schemeClr>
          </a:solidFill>
        </p:spPr>
        <p:txBody>
          <a:bodyPr>
            <a:spAutoFit/>
          </a:bodyPr>
          <a:lstStyle/>
          <a:p>
            <a:pPr algn="ctr" eaLnBrk="1" fontAlgn="auto" hangingPunct="1">
              <a:spcBef>
                <a:spcPts val="0"/>
              </a:spcBef>
              <a:spcAft>
                <a:spcPts val="0"/>
              </a:spcAft>
              <a:defRPr/>
            </a:pPr>
            <a:endParaRPr lang="en-US" dirty="0">
              <a:latin typeface="+mn-lt"/>
            </a:endParaRPr>
          </a:p>
        </p:txBody>
      </p:sp>
      <p:pic>
        <p:nvPicPr>
          <p:cNvPr id="5" name="Picture 8">
            <a:extLst>
              <a:ext uri="{FF2B5EF4-FFF2-40B4-BE49-F238E27FC236}">
                <a16:creationId xmlns:a16="http://schemas.microsoft.com/office/drawing/2014/main" id="{7B105745-A02D-4854-9794-C8A4427A870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1125" y="365125"/>
            <a:ext cx="674688"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hevron 8">
            <a:extLst>
              <a:ext uri="{FF2B5EF4-FFF2-40B4-BE49-F238E27FC236}">
                <a16:creationId xmlns:a16="http://schemas.microsoft.com/office/drawing/2014/main" id="{93FFA5D9-5566-45BE-BBF0-EF98647735D5}"/>
              </a:ext>
            </a:extLst>
          </p:cNvPr>
          <p:cNvSpPr/>
          <p:nvPr userDrawn="1"/>
        </p:nvSpPr>
        <p:spPr>
          <a:xfrm>
            <a:off x="838200" y="6340475"/>
            <a:ext cx="10515600" cy="365125"/>
          </a:xfrm>
          <a:prstGeom prst="chevron">
            <a:avLst/>
          </a:prstGeom>
          <a:solidFill>
            <a:srgbClr val="56944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b="1" dirty="0">
                <a:solidFill>
                  <a:schemeClr val="bg1"/>
                </a:solidFill>
              </a:rPr>
              <a:t>http://hsh.sfgov.org</a:t>
            </a:r>
          </a:p>
        </p:txBody>
      </p:sp>
      <p:sp>
        <p:nvSpPr>
          <p:cNvPr id="11" name="Title 1"/>
          <p:cNvSpPr>
            <a:spLocks noGrp="1"/>
          </p:cNvSpPr>
          <p:nvPr>
            <p:ph type="title"/>
          </p:nvPr>
        </p:nvSpPr>
        <p:spPr>
          <a:xfrm>
            <a:off x="884694" y="39667"/>
            <a:ext cx="10515600" cy="1325563"/>
          </a:xfrm>
        </p:spPr>
        <p:txBody>
          <a:bodyPr/>
          <a:lstStyle>
            <a:lvl1pPr>
              <a:defRPr b="1">
                <a:solidFill>
                  <a:srgbClr val="56944F"/>
                </a:solidFill>
                <a:latin typeface="+mn-lt"/>
              </a:defRPr>
            </a:lvl1pPr>
          </a:lstStyle>
          <a:p>
            <a:r>
              <a:rPr lang="en-US" dirty="0"/>
              <a:t>Click to edit Master title style</a:t>
            </a:r>
          </a:p>
        </p:txBody>
      </p:sp>
      <p:sp>
        <p:nvSpPr>
          <p:cNvPr id="7" name="Date Placeholder 3">
            <a:extLst>
              <a:ext uri="{FF2B5EF4-FFF2-40B4-BE49-F238E27FC236}">
                <a16:creationId xmlns:a16="http://schemas.microsoft.com/office/drawing/2014/main" id="{D6E8B6A9-3A5B-42A5-8210-244F668934F5}"/>
              </a:ext>
            </a:extLst>
          </p:cNvPr>
          <p:cNvSpPr>
            <a:spLocks noGrp="1"/>
          </p:cNvSpPr>
          <p:nvPr>
            <p:ph type="dt" sz="half" idx="10"/>
          </p:nvPr>
        </p:nvSpPr>
        <p:spPr>
          <a:xfrm>
            <a:off x="109538" y="6330950"/>
            <a:ext cx="2743200" cy="365125"/>
          </a:xfrm>
        </p:spPr>
        <p:txBody>
          <a:bodyPr/>
          <a:lstStyle>
            <a:lvl1pPr>
              <a:defRPr/>
            </a:lvl1pPr>
          </a:lstStyle>
          <a:p>
            <a:pPr>
              <a:defRPr/>
            </a:pPr>
            <a:fld id="{751A869E-382A-48EF-8926-3EFD0C268F09}" type="datetime1">
              <a:rPr lang="en-US"/>
              <a:pPr>
                <a:defRPr/>
              </a:pPr>
              <a:t>1/18/2022</a:t>
            </a:fld>
            <a:endParaRPr lang="en-US" dirty="0"/>
          </a:p>
        </p:txBody>
      </p:sp>
    </p:spTree>
    <p:extLst>
      <p:ext uri="{BB962C8B-B14F-4D97-AF65-F5344CB8AC3E}">
        <p14:creationId xmlns:p14="http://schemas.microsoft.com/office/powerpoint/2010/main" val="1464632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068AFA52-EBBE-405E-AE5A-7AA79D8431D5}"/>
              </a:ext>
            </a:extLst>
          </p:cNvPr>
          <p:cNvSpPr txBox="1">
            <a:spLocks/>
          </p:cNvSpPr>
          <p:nvPr userDrawn="1"/>
        </p:nvSpPr>
        <p:spPr>
          <a:xfrm>
            <a:off x="0" y="1366838"/>
            <a:ext cx="785813" cy="347662"/>
          </a:xfrm>
          <a:prstGeom prst="rect">
            <a:avLst/>
          </a:prstGeom>
          <a:solidFill>
            <a:schemeClr val="accent6">
              <a:lumMod val="40000"/>
              <a:lumOff val="60000"/>
            </a:schemeClr>
          </a:solidFill>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defRPr/>
            </a:pPr>
            <a:fld id="{0F4F053A-6997-4AC7-9E17-C0F26C80AF21}" type="slidenum">
              <a:rPr lang="en-US" altLang="en-US" sz="1200" smtClean="0">
                <a:solidFill>
                  <a:srgbClr val="898989"/>
                </a:solidFill>
                <a:latin typeface="Century Gothic" panose="020B0502020202020204" pitchFamily="34" charset="0"/>
                <a:cs typeface="Arial" panose="020B0604020202020204" pitchFamily="34" charset="0"/>
              </a:rPr>
              <a:pPr algn="r" eaLnBrk="1" hangingPunct="1">
                <a:defRPr/>
              </a:pPr>
              <a:t>‹#›</a:t>
            </a:fld>
            <a:endParaRPr lang="en-US" altLang="en-US" sz="1200">
              <a:solidFill>
                <a:srgbClr val="898989"/>
              </a:solidFill>
              <a:latin typeface="Century Gothic" panose="020B0502020202020204" pitchFamily="34" charset="0"/>
              <a:cs typeface="Arial" panose="020B0604020202020204" pitchFamily="34" charset="0"/>
            </a:endParaRPr>
          </a:p>
        </p:txBody>
      </p:sp>
      <p:pic>
        <p:nvPicPr>
          <p:cNvPr id="3" name="Picture 8">
            <a:extLst>
              <a:ext uri="{FF2B5EF4-FFF2-40B4-BE49-F238E27FC236}">
                <a16:creationId xmlns:a16="http://schemas.microsoft.com/office/drawing/2014/main" id="{EFD24953-7FF9-495F-B14F-752150C3C73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365125"/>
            <a:ext cx="67310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837365A1-1BAB-4FA3-8931-F320124F75EC}"/>
              </a:ext>
            </a:extLst>
          </p:cNvPr>
          <p:cNvSpPr txBox="1"/>
          <p:nvPr userDrawn="1"/>
        </p:nvSpPr>
        <p:spPr>
          <a:xfrm>
            <a:off x="838200" y="1366838"/>
            <a:ext cx="10515600" cy="347662"/>
          </a:xfrm>
          <a:prstGeom prst="rect">
            <a:avLst/>
          </a:prstGeom>
          <a:solidFill>
            <a:schemeClr val="bg1">
              <a:lumMod val="85000"/>
            </a:schemeClr>
          </a:solidFill>
        </p:spPr>
        <p:txBody>
          <a:bodyPr>
            <a:spAutoFit/>
          </a:bodyPr>
          <a:lstStyle/>
          <a:p>
            <a:pPr algn="ctr" eaLnBrk="1" fontAlgn="auto" hangingPunct="1">
              <a:spcBef>
                <a:spcPts val="0"/>
              </a:spcBef>
              <a:spcAft>
                <a:spcPts val="0"/>
              </a:spcAft>
              <a:defRPr/>
            </a:pPr>
            <a:endParaRPr lang="en-US" dirty="0">
              <a:latin typeface="+mn-lt"/>
            </a:endParaRPr>
          </a:p>
        </p:txBody>
      </p:sp>
      <p:sp>
        <p:nvSpPr>
          <p:cNvPr id="5" name="Chevron 8">
            <a:extLst>
              <a:ext uri="{FF2B5EF4-FFF2-40B4-BE49-F238E27FC236}">
                <a16:creationId xmlns:a16="http://schemas.microsoft.com/office/drawing/2014/main" id="{C3350533-19B8-4835-9ACD-0A31CC26383B}"/>
              </a:ext>
            </a:extLst>
          </p:cNvPr>
          <p:cNvSpPr/>
          <p:nvPr userDrawn="1"/>
        </p:nvSpPr>
        <p:spPr>
          <a:xfrm>
            <a:off x="838200" y="6340475"/>
            <a:ext cx="10515600" cy="365125"/>
          </a:xfrm>
          <a:prstGeom prst="chevron">
            <a:avLst/>
          </a:prstGeom>
          <a:solidFill>
            <a:srgbClr val="56944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b="1" dirty="0">
                <a:solidFill>
                  <a:schemeClr val="bg1"/>
                </a:solidFill>
              </a:rPr>
              <a:t>http://hsh.sfgov.org</a:t>
            </a:r>
          </a:p>
        </p:txBody>
      </p:sp>
      <p:sp>
        <p:nvSpPr>
          <p:cNvPr id="6" name="Date Placeholder 3">
            <a:extLst>
              <a:ext uri="{FF2B5EF4-FFF2-40B4-BE49-F238E27FC236}">
                <a16:creationId xmlns:a16="http://schemas.microsoft.com/office/drawing/2014/main" id="{201D366C-7E22-498D-BBAA-F029AD7F54CE}"/>
              </a:ext>
            </a:extLst>
          </p:cNvPr>
          <p:cNvSpPr>
            <a:spLocks noGrp="1"/>
          </p:cNvSpPr>
          <p:nvPr>
            <p:ph type="dt" sz="half" idx="10"/>
          </p:nvPr>
        </p:nvSpPr>
        <p:spPr>
          <a:xfrm>
            <a:off x="109538" y="6330950"/>
            <a:ext cx="2743200" cy="365125"/>
          </a:xfrm>
        </p:spPr>
        <p:txBody>
          <a:bodyPr/>
          <a:lstStyle>
            <a:lvl1pPr>
              <a:defRPr/>
            </a:lvl1pPr>
          </a:lstStyle>
          <a:p>
            <a:pPr>
              <a:defRPr/>
            </a:pPr>
            <a:fld id="{99DF9E16-86FE-4E48-A43A-2592CAAB45C6}" type="datetime1">
              <a:rPr lang="en-US"/>
              <a:pPr>
                <a:defRPr/>
              </a:pPr>
              <a:t>1/18/2022</a:t>
            </a:fld>
            <a:endParaRPr lang="en-US" dirty="0"/>
          </a:p>
        </p:txBody>
      </p:sp>
    </p:spTree>
    <p:extLst>
      <p:ext uri="{BB962C8B-B14F-4D97-AF65-F5344CB8AC3E}">
        <p14:creationId xmlns:p14="http://schemas.microsoft.com/office/powerpoint/2010/main" val="9111874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4C3B2DD-248A-4728-8512-CCFC6513EEC9}"/>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DDE0B091-14D0-4C15-8925-941BF6B96563}"/>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259DC0D1-C514-459D-86EF-8D26410FA401}"/>
              </a:ext>
            </a:extLst>
          </p:cNvPr>
          <p:cNvSpPr>
            <a:spLocks noGrp="1"/>
          </p:cNvSpPr>
          <p:nvPr>
            <p:ph type="dt" sz="half" idx="2"/>
          </p:nvPr>
        </p:nvSpPr>
        <p:spPr>
          <a:xfrm>
            <a:off x="838200" y="63817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9CEBA785-89D8-4C50-8482-806CB50E8C90}" type="datetime1">
              <a:rPr lang="en-US"/>
              <a:pPr>
                <a:defRPr/>
              </a:pPr>
              <a:t>1/18/2022</a:t>
            </a:fld>
            <a:endParaRPr lang="en-US"/>
          </a:p>
        </p:txBody>
      </p:sp>
      <p:sp>
        <p:nvSpPr>
          <p:cNvPr id="5" name="Footer Placeholder 4">
            <a:extLst>
              <a:ext uri="{FF2B5EF4-FFF2-40B4-BE49-F238E27FC236}">
                <a16:creationId xmlns:a16="http://schemas.microsoft.com/office/drawing/2014/main" id="{2BB18093-CDAE-4DE7-ACE5-10140CF126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03657333-529A-4ADB-9ABE-5E4F160308E3}"/>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0F3DDB9F-96B3-4A96-8670-15F3063F9B1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Lst>
  <p:hf sldNum="0" hd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4.svg"/></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hsh.sfgov.org/wp-content/uploads/2021/10/Solicitation-of-Information-Bayview-Flex-Pool.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sfcitypartner.sfgov.org/pages/index.aspx" TargetMode="External"/><Relationship Id="rId4" Type="http://schemas.openxmlformats.org/officeDocument/2006/relationships/hyperlink" Target="https://hsh.sfgov.org/wp-content/uploads/2021/10/Appendix-1-Application-Template-Bayview-Flex-Pool-SOI-HSH2021.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Loretta.Vallot@sfgov.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mailto:loretta.vallot@sfgov.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5.JPG"/><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4.sv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4.sv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4.sv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7A9C35D8-0AEF-472E-AF9F-6BC11D41F3F4}"/>
              </a:ext>
            </a:extLst>
          </p:cNvPr>
          <p:cNvSpPr>
            <a:spLocks noGrp="1"/>
          </p:cNvSpPr>
          <p:nvPr>
            <p:ph type="ctrTitle"/>
          </p:nvPr>
        </p:nvSpPr>
        <p:spPr>
          <a:xfrm>
            <a:off x="1524000" y="2028824"/>
            <a:ext cx="9144000" cy="1994439"/>
          </a:xfrm>
        </p:spPr>
        <p:txBody>
          <a:bodyPr/>
          <a:lstStyle/>
          <a:p>
            <a:br>
              <a:rPr lang="en-US" altLang="en-US" dirty="0"/>
            </a:br>
            <a:br>
              <a:rPr lang="en-US" altLang="en-US" dirty="0"/>
            </a:br>
            <a:br>
              <a:rPr lang="en-US" altLang="en-US" dirty="0"/>
            </a:br>
            <a:br>
              <a:rPr lang="en-US" altLang="en-US" dirty="0"/>
            </a:br>
            <a:br>
              <a:rPr lang="en-US" altLang="en-US" dirty="0"/>
            </a:br>
            <a:br>
              <a:rPr lang="en-US" altLang="en-US" dirty="0"/>
            </a:br>
            <a:br>
              <a:rPr lang="en-US" altLang="en-US" dirty="0"/>
            </a:br>
            <a:br>
              <a:rPr lang="en-US" altLang="en-US" dirty="0"/>
            </a:br>
            <a:br>
              <a:rPr lang="en-US" altLang="en-US" dirty="0"/>
            </a:br>
            <a:br>
              <a:rPr lang="en-US" altLang="en-US" dirty="0"/>
            </a:br>
            <a:br>
              <a:rPr lang="en-US" altLang="en-US" dirty="0"/>
            </a:br>
            <a:br>
              <a:rPr lang="en-US" altLang="en-US" dirty="0"/>
            </a:br>
            <a:br>
              <a:rPr lang="en-US" altLang="en-US" sz="5400" dirty="0"/>
            </a:br>
            <a:r>
              <a:rPr lang="en-US" altLang="en-US" sz="5400" dirty="0"/>
              <a:t>Bayview Flexible Housing Subsidy Pool (BFHSP)</a:t>
            </a:r>
          </a:p>
        </p:txBody>
      </p:sp>
      <p:sp>
        <p:nvSpPr>
          <p:cNvPr id="10243" name="Subtitle 2">
            <a:extLst>
              <a:ext uri="{FF2B5EF4-FFF2-40B4-BE49-F238E27FC236}">
                <a16:creationId xmlns:a16="http://schemas.microsoft.com/office/drawing/2014/main" id="{C976C9EF-82FA-494C-8AC5-A6CDBCEFA7ED}"/>
              </a:ext>
            </a:extLst>
          </p:cNvPr>
          <p:cNvSpPr>
            <a:spLocks noGrp="1"/>
          </p:cNvSpPr>
          <p:nvPr>
            <p:ph type="subTitle" idx="1"/>
          </p:nvPr>
        </p:nvSpPr>
        <p:spPr>
          <a:xfrm>
            <a:off x="1524000" y="4261898"/>
            <a:ext cx="9144000" cy="1199101"/>
          </a:xfrm>
        </p:spPr>
        <p:txBody>
          <a:bodyPr/>
          <a:lstStyle/>
          <a:p>
            <a:r>
              <a:rPr lang="en-US" sz="4000" dirty="0">
                <a:solidFill>
                  <a:schemeClr val="bg1"/>
                </a:solidFill>
                <a:cs typeface="Calibri"/>
              </a:rPr>
              <a:t>Information Session</a:t>
            </a:r>
          </a:p>
          <a:p>
            <a:r>
              <a:rPr lang="en-US" sz="4000" dirty="0">
                <a:solidFill>
                  <a:schemeClr val="bg1"/>
                </a:solidFill>
                <a:cs typeface="Calibri"/>
              </a:rPr>
              <a:t>January 18,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5CC9175-586D-47F3-A2D2-36385192DE39}"/>
              </a:ext>
            </a:extLst>
          </p:cNvPr>
          <p:cNvSpPr txBox="1"/>
          <p:nvPr/>
        </p:nvSpPr>
        <p:spPr>
          <a:xfrm>
            <a:off x="917786" y="266700"/>
            <a:ext cx="10356427" cy="707886"/>
          </a:xfrm>
          <a:prstGeom prst="rect">
            <a:avLst/>
          </a:prstGeom>
          <a:noFill/>
        </p:spPr>
        <p:txBody>
          <a:bodyPr wrap="square" lIns="91440" tIns="45720" rIns="91440" bIns="45720" rtlCol="0" anchor="t">
            <a:spAutoFit/>
          </a:bodyPr>
          <a:lstStyle/>
          <a:p>
            <a:r>
              <a:rPr lang="en-US" sz="4000" b="1" dirty="0">
                <a:solidFill>
                  <a:srgbClr val="56944F"/>
                </a:solidFill>
                <a:latin typeface="+mn-lt"/>
              </a:rPr>
              <a:t>Landlord Liaison Services</a:t>
            </a:r>
          </a:p>
        </p:txBody>
      </p:sp>
      <p:sp>
        <p:nvSpPr>
          <p:cNvPr id="4" name="TextBox 3">
            <a:extLst>
              <a:ext uri="{FF2B5EF4-FFF2-40B4-BE49-F238E27FC236}">
                <a16:creationId xmlns:a16="http://schemas.microsoft.com/office/drawing/2014/main" id="{4E3818E0-F0DE-4655-8A1A-36775CDF6930}"/>
              </a:ext>
            </a:extLst>
          </p:cNvPr>
          <p:cNvSpPr txBox="1"/>
          <p:nvPr/>
        </p:nvSpPr>
        <p:spPr>
          <a:xfrm>
            <a:off x="804068" y="1814459"/>
            <a:ext cx="10356427" cy="4862870"/>
          </a:xfrm>
          <a:prstGeom prst="rect">
            <a:avLst/>
          </a:prstGeom>
          <a:noFill/>
        </p:spPr>
        <p:txBody>
          <a:bodyPr wrap="square" lIns="91440" tIns="45720" rIns="91440" bIns="45720" rtlCol="0" anchor="t">
            <a:spAutoFit/>
          </a:bodyPr>
          <a:lstStyle/>
          <a:p>
            <a:pPr marL="342900" indent="-342900">
              <a:buBlip>
                <a:blip r:embed="rId3">
                  <a:extLst>
                    <a:ext uri="{96DAC541-7B7A-43D3-8B79-37D633B846F1}">
                      <asvg:svgBlip xmlns:asvg="http://schemas.microsoft.com/office/drawing/2016/SVG/main" r:embed="rId4"/>
                    </a:ext>
                  </a:extLst>
                </a:blip>
              </a:buBlip>
            </a:pPr>
            <a:r>
              <a:rPr lang="en-US" sz="2200" dirty="0"/>
              <a:t>Coaching tenants on being a good neighbor, developing tenancy skills, lease requirements, and other topics that support stable tenancy.</a:t>
            </a:r>
          </a:p>
          <a:p>
            <a:endParaRPr lang="en-US" sz="2200" dirty="0"/>
          </a:p>
          <a:p>
            <a:pPr marL="342900" indent="-342900">
              <a:buBlip>
                <a:blip r:embed="rId3">
                  <a:extLst>
                    <a:ext uri="{96DAC541-7B7A-43D3-8B79-37D633B846F1}">
                      <asvg:svgBlip xmlns:asvg="http://schemas.microsoft.com/office/drawing/2016/SVG/main" r:embed="rId4"/>
                    </a:ext>
                  </a:extLst>
                </a:blip>
              </a:buBlip>
            </a:pPr>
            <a:r>
              <a:rPr lang="en-US" sz="2200" dirty="0"/>
              <a:t>Monthly home visits for the first three months of a tenant’s tenure in housing, and quarterly thereafter. </a:t>
            </a:r>
          </a:p>
          <a:p>
            <a:endParaRPr lang="en-US" sz="2200" dirty="0"/>
          </a:p>
          <a:p>
            <a:pPr marL="342900" indent="-342900">
              <a:buBlip>
                <a:blip r:embed="rId3">
                  <a:extLst>
                    <a:ext uri="{96DAC541-7B7A-43D3-8B79-37D633B846F1}">
                      <asvg:svgBlip xmlns:asvg="http://schemas.microsoft.com/office/drawing/2016/SVG/main" r:embed="rId4"/>
                    </a:ext>
                  </a:extLst>
                </a:blip>
              </a:buBlip>
            </a:pPr>
            <a:r>
              <a:rPr lang="en-US" sz="2200" dirty="0"/>
              <a:t>Regular communications with landlords to identify and address concerns on a proactive basis.</a:t>
            </a:r>
          </a:p>
          <a:p>
            <a:endParaRPr lang="en-US" sz="2200" dirty="0"/>
          </a:p>
          <a:p>
            <a:pPr marL="342900" indent="-342900">
              <a:buBlip>
                <a:blip r:embed="rId3">
                  <a:extLst>
                    <a:ext uri="{96DAC541-7B7A-43D3-8B79-37D633B846F1}">
                      <asvg:svgBlip xmlns:asvg="http://schemas.microsoft.com/office/drawing/2016/SVG/main" r:embed="rId4"/>
                    </a:ext>
                  </a:extLst>
                </a:blip>
              </a:buBlip>
            </a:pPr>
            <a:r>
              <a:rPr lang="en-US" sz="2200" dirty="0"/>
              <a:t>Collaboration with the Housing‐Focused Case Management services provider partners to ensure that tenants can pay rent on time, cultivate healthy relationships with neighbors and landlords, maintain connection to benefits and other community resources, and resolve any tenancy issues.</a:t>
            </a:r>
            <a:endParaRPr lang="en-US" sz="2200" dirty="0">
              <a:latin typeface="Calibri"/>
              <a:cs typeface="Calibri"/>
            </a:endParaRPr>
          </a:p>
          <a:p>
            <a:pPr marL="342900" indent="-342900">
              <a:buBlip>
                <a:blip r:embed="rId3">
                  <a:extLst>
                    <a:ext uri="{96DAC541-7B7A-43D3-8B79-37D633B846F1}">
                      <asvg:svgBlip xmlns:asvg="http://schemas.microsoft.com/office/drawing/2016/SVG/main" r:embed="rId4"/>
                    </a:ext>
                  </a:extLst>
                </a:blip>
              </a:buBlip>
            </a:pPr>
            <a:endParaRPr lang="en-US" sz="2400" dirty="0">
              <a:latin typeface="Calibri"/>
              <a:cs typeface="Calibri"/>
            </a:endParaRPr>
          </a:p>
        </p:txBody>
      </p:sp>
    </p:spTree>
    <p:extLst>
      <p:ext uri="{BB962C8B-B14F-4D97-AF65-F5344CB8AC3E}">
        <p14:creationId xmlns:p14="http://schemas.microsoft.com/office/powerpoint/2010/main" val="2834442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33654-8B19-49AC-9F9D-AD1A0225543C}"/>
              </a:ext>
            </a:extLst>
          </p:cNvPr>
          <p:cNvSpPr>
            <a:spLocks noGrp="1"/>
          </p:cNvSpPr>
          <p:nvPr>
            <p:ph type="title"/>
          </p:nvPr>
        </p:nvSpPr>
        <p:spPr/>
        <p:txBody>
          <a:bodyPr/>
          <a:lstStyle/>
          <a:p>
            <a:r>
              <a:rPr lang="en-US" dirty="0"/>
              <a:t>Benefits of Partnering with HSH</a:t>
            </a:r>
          </a:p>
        </p:txBody>
      </p:sp>
      <p:graphicFrame>
        <p:nvGraphicFramePr>
          <p:cNvPr id="4" name="Content Placeholder 3">
            <a:extLst>
              <a:ext uri="{FF2B5EF4-FFF2-40B4-BE49-F238E27FC236}">
                <a16:creationId xmlns:a16="http://schemas.microsoft.com/office/drawing/2014/main" id="{D87811BD-5202-4B9A-9A9D-FCC45EA516EB}"/>
              </a:ext>
            </a:extLst>
          </p:cNvPr>
          <p:cNvGraphicFramePr>
            <a:graphicFrameLocks noGrp="1"/>
          </p:cNvGraphicFramePr>
          <p:nvPr>
            <p:ph idx="1"/>
            <p:extLst>
              <p:ext uri="{D42A27DB-BD31-4B8C-83A1-F6EECF244321}">
                <p14:modId xmlns:p14="http://schemas.microsoft.com/office/powerpoint/2010/main" val="23556887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7417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27FC6BD2-A8C5-44B9-B89D-E2D106C75C3A}"/>
              </a:ext>
            </a:extLst>
          </p:cNvPr>
          <p:cNvSpPr>
            <a:spLocks noGrp="1"/>
          </p:cNvSpPr>
          <p:nvPr>
            <p:ph type="title"/>
          </p:nvPr>
        </p:nvSpPr>
        <p:spPr>
          <a:xfrm>
            <a:off x="884238" y="39688"/>
            <a:ext cx="10515600" cy="1325562"/>
          </a:xfrm>
        </p:spPr>
        <p:txBody>
          <a:bodyPr/>
          <a:lstStyle/>
          <a:p>
            <a:pPr>
              <a:defRPr/>
            </a:pPr>
            <a:r>
              <a:rPr lang="en-US" altLang="en-US" dirty="0"/>
              <a:t>Qualifications</a:t>
            </a:r>
          </a:p>
        </p:txBody>
      </p:sp>
      <p:sp>
        <p:nvSpPr>
          <p:cNvPr id="11267" name="Content Placeholder 2">
            <a:extLst>
              <a:ext uri="{FF2B5EF4-FFF2-40B4-BE49-F238E27FC236}">
                <a16:creationId xmlns:a16="http://schemas.microsoft.com/office/drawing/2014/main" id="{1F72E41C-83EB-4C59-99D4-DEAE4A8D479C}"/>
              </a:ext>
            </a:extLst>
          </p:cNvPr>
          <p:cNvSpPr>
            <a:spLocks noGrp="1"/>
          </p:cNvSpPr>
          <p:nvPr>
            <p:ph idx="1"/>
          </p:nvPr>
        </p:nvSpPr>
        <p:spPr>
          <a:xfrm>
            <a:off x="884238" y="1721644"/>
            <a:ext cx="10231437" cy="4636294"/>
          </a:xfrm>
        </p:spPr>
        <p:txBody>
          <a:bodyPr/>
          <a:lstStyle/>
          <a:p>
            <a:pPr marL="0" indent="0">
              <a:lnSpc>
                <a:spcPct val="100000"/>
              </a:lnSpc>
              <a:spcBef>
                <a:spcPts val="0"/>
              </a:spcBef>
              <a:buNone/>
            </a:pPr>
            <a:endParaRPr lang="en-US" sz="1800" dirty="0">
              <a:solidFill>
                <a:schemeClr val="accent1">
                  <a:lumMod val="50000"/>
                </a:schemeClr>
              </a:solidFill>
              <a:cs typeface="Calibri" panose="020F0502020204030204"/>
            </a:endParaRPr>
          </a:p>
          <a:p>
            <a:pPr>
              <a:lnSpc>
                <a:spcPct val="100000"/>
              </a:lnSpc>
              <a:spcBef>
                <a:spcPts val="0"/>
              </a:spcBef>
              <a:buFontTx/>
              <a:buChar char="•"/>
            </a:pPr>
            <a:r>
              <a:rPr lang="en-US" sz="2400" dirty="0">
                <a:effectLst/>
                <a:latin typeface="Calibri" panose="020F0502020204030204" pitchFamily="34" charset="0"/>
                <a:ea typeface="Calibri" panose="020F0502020204030204" pitchFamily="34" charset="0"/>
              </a:rPr>
              <a:t>Racial </a:t>
            </a:r>
            <a:r>
              <a:rPr lang="en-US" sz="2400" dirty="0">
                <a:latin typeface="Calibri" panose="020F0502020204030204" pitchFamily="34" charset="0"/>
                <a:ea typeface="Calibri" panose="020F0502020204030204" pitchFamily="34" charset="0"/>
              </a:rPr>
              <a:t>Equity  and Trauma Informed organizational approaches in understanding and practice serving individuals from the Bayview community.</a:t>
            </a:r>
          </a:p>
          <a:p>
            <a:pPr marL="0" indent="0">
              <a:lnSpc>
                <a:spcPct val="100000"/>
              </a:lnSpc>
              <a:spcBef>
                <a:spcPts val="0"/>
              </a:spcBef>
              <a:buNone/>
            </a:pPr>
            <a:endParaRPr lang="en-US" sz="2400" dirty="0">
              <a:latin typeface="Calibri" panose="020F0502020204030204" pitchFamily="34" charset="0"/>
              <a:ea typeface="Calibri" panose="020F0502020204030204" pitchFamily="34" charset="0"/>
            </a:endParaRPr>
          </a:p>
          <a:p>
            <a:pPr>
              <a:lnSpc>
                <a:spcPct val="100000"/>
              </a:lnSpc>
              <a:spcBef>
                <a:spcPts val="0"/>
              </a:spcBef>
              <a:buFontTx/>
              <a:buChar char="•"/>
            </a:pPr>
            <a:r>
              <a:rPr lang="en-US" sz="2400" dirty="0">
                <a:effectLst/>
                <a:latin typeface="Calibri" panose="020F0502020204030204" pitchFamily="34" charset="0"/>
                <a:ea typeface="Calibri" panose="020F0502020204030204" pitchFamily="34" charset="0"/>
              </a:rPr>
              <a:t>At leas</a:t>
            </a:r>
            <a:r>
              <a:rPr lang="en-US" sz="2400" dirty="0">
                <a:latin typeface="Calibri" panose="020F0502020204030204" pitchFamily="34" charset="0"/>
                <a:ea typeface="Calibri" panose="020F0502020204030204" pitchFamily="34" charset="0"/>
              </a:rPr>
              <a:t>t two years successfully providing similar services (Housing Location, Housing- Focused Case Management Services).</a:t>
            </a:r>
          </a:p>
          <a:p>
            <a:pPr>
              <a:lnSpc>
                <a:spcPct val="100000"/>
              </a:lnSpc>
              <a:spcBef>
                <a:spcPts val="0"/>
              </a:spcBef>
              <a:buFontTx/>
              <a:buChar char="•"/>
            </a:pPr>
            <a:endParaRPr lang="en-US" sz="2400" dirty="0">
              <a:latin typeface="Calibri" panose="020F0502020204030204" pitchFamily="34" charset="0"/>
              <a:ea typeface="Calibri" panose="020F0502020204030204" pitchFamily="34" charset="0"/>
            </a:endParaRPr>
          </a:p>
          <a:p>
            <a:pPr>
              <a:lnSpc>
                <a:spcPct val="100000"/>
              </a:lnSpc>
              <a:spcBef>
                <a:spcPts val="0"/>
              </a:spcBef>
              <a:buFontTx/>
              <a:buChar char="•"/>
            </a:pPr>
            <a:r>
              <a:rPr lang="en-US" sz="2400" dirty="0">
                <a:effectLst/>
                <a:latin typeface="Calibri" panose="020F0502020204030204" pitchFamily="34" charset="0"/>
                <a:ea typeface="Calibri" panose="020F0502020204030204" pitchFamily="34" charset="0"/>
              </a:rPr>
              <a:t>An ability to collaborate with tenants and providers with the goals of tenant housing stability.</a:t>
            </a:r>
          </a:p>
          <a:p>
            <a:pPr>
              <a:lnSpc>
                <a:spcPct val="100000"/>
              </a:lnSpc>
              <a:spcBef>
                <a:spcPts val="0"/>
              </a:spcBef>
              <a:buFontTx/>
              <a:buChar char="•"/>
            </a:pPr>
            <a:endParaRPr lang="en-US" sz="2400" dirty="0">
              <a:latin typeface="Calibri" panose="020F0502020204030204" pitchFamily="34" charset="0"/>
              <a:ea typeface="Calibri" panose="020F0502020204030204" pitchFamily="34" charset="0"/>
            </a:endParaRPr>
          </a:p>
          <a:p>
            <a:pPr>
              <a:lnSpc>
                <a:spcPct val="100000"/>
              </a:lnSpc>
              <a:spcBef>
                <a:spcPts val="0"/>
              </a:spcBef>
              <a:buFontTx/>
              <a:buChar char="•"/>
            </a:pPr>
            <a:endParaRPr lang="en-US" dirty="0">
              <a:effectLst/>
              <a:latin typeface="Calibri" panose="020F0502020204030204" pitchFamily="34" charset="0"/>
              <a:ea typeface="Calibri" panose="020F0502020204030204" pitchFamily="34" charset="0"/>
            </a:endParaRPr>
          </a:p>
          <a:p>
            <a:pPr>
              <a:lnSpc>
                <a:spcPct val="100000"/>
              </a:lnSpc>
              <a:spcBef>
                <a:spcPts val="0"/>
              </a:spcBef>
              <a:buFontTx/>
              <a:buChar char="•"/>
            </a:pPr>
            <a:endParaRPr lang="en-US" sz="2400" dirty="0">
              <a:cs typeface="Calibri"/>
            </a:endParaRPr>
          </a:p>
          <a:p>
            <a:pPr lvl="1">
              <a:lnSpc>
                <a:spcPct val="100000"/>
              </a:lnSpc>
              <a:spcBef>
                <a:spcPts val="0"/>
              </a:spcBef>
            </a:pPr>
            <a:endParaRPr lang="en-US" sz="1800" dirty="0">
              <a:cs typeface="Calibri"/>
            </a:endParaRPr>
          </a:p>
          <a:p>
            <a:pPr lvl="1">
              <a:lnSpc>
                <a:spcPct val="100000"/>
              </a:lnSpc>
              <a:spcBef>
                <a:spcPts val="0"/>
              </a:spcBef>
            </a:pPr>
            <a:endParaRPr lang="en-US" sz="1800" dirty="0">
              <a:cs typeface="Calibri"/>
            </a:endParaRPr>
          </a:p>
          <a:p>
            <a:pPr marL="0" indent="0">
              <a:lnSpc>
                <a:spcPct val="100000"/>
              </a:lnSpc>
              <a:spcBef>
                <a:spcPts val="0"/>
              </a:spcBef>
              <a:buNone/>
            </a:pPr>
            <a:endParaRPr lang="en-US" sz="1800" dirty="0">
              <a:cs typeface="Calibri"/>
            </a:endParaRPr>
          </a:p>
          <a:p>
            <a:pPr marL="457200" lvl="1" indent="0">
              <a:lnSpc>
                <a:spcPct val="100000"/>
              </a:lnSpc>
              <a:spcBef>
                <a:spcPts val="0"/>
              </a:spcBef>
              <a:buNone/>
            </a:pPr>
            <a:endParaRPr lang="en-US" sz="1400" dirty="0">
              <a:cs typeface="Calibri" panose="020F0502020204030204"/>
            </a:endParaRPr>
          </a:p>
          <a:p>
            <a:pPr lvl="1">
              <a:lnSpc>
                <a:spcPct val="100000"/>
              </a:lnSpc>
              <a:spcBef>
                <a:spcPts val="0"/>
              </a:spcBef>
            </a:pPr>
            <a:endParaRPr lang="en-US" sz="1400" dirty="0">
              <a:ea typeface="+mn-lt"/>
              <a:cs typeface="+mn-lt"/>
            </a:endParaRPr>
          </a:p>
          <a:p>
            <a:pPr lvl="1">
              <a:lnSpc>
                <a:spcPct val="100000"/>
              </a:lnSpc>
              <a:spcBef>
                <a:spcPts val="0"/>
              </a:spcBef>
            </a:pPr>
            <a:endParaRPr lang="en-US" sz="1400" dirty="0"/>
          </a:p>
          <a:p>
            <a:pPr marL="0" indent="0">
              <a:lnSpc>
                <a:spcPct val="100000"/>
              </a:lnSpc>
              <a:spcBef>
                <a:spcPts val="0"/>
              </a:spcBef>
              <a:buNone/>
            </a:pPr>
            <a:endParaRPr lang="en-US" sz="1500" b="1" dirty="0">
              <a:solidFill>
                <a:srgbClr val="000000"/>
              </a:solidFill>
              <a:cs typeface="Calibri" panose="020F0502020204030204"/>
            </a:endParaRPr>
          </a:p>
          <a:p>
            <a:pPr marL="0" indent="0">
              <a:lnSpc>
                <a:spcPct val="100000"/>
              </a:lnSpc>
              <a:spcBef>
                <a:spcPts val="0"/>
              </a:spcBef>
              <a:buNone/>
            </a:pPr>
            <a:endParaRPr lang="en-US" sz="1500" dirty="0">
              <a:solidFill>
                <a:srgbClr val="000000"/>
              </a:solidFill>
              <a:cs typeface="Calibri" panose="020F0502020204030204"/>
            </a:endParaRPr>
          </a:p>
          <a:p>
            <a:pPr marL="0" indent="0">
              <a:buFontTx/>
              <a:buNone/>
            </a:pPr>
            <a:endParaRPr lang="en-US" sz="1500" dirty="0">
              <a:solidFill>
                <a:srgbClr val="000000"/>
              </a:solidFill>
              <a:cs typeface="Calibri" panose="020F0502020204030204"/>
            </a:endParaRPr>
          </a:p>
          <a:p>
            <a:pPr marL="0" indent="0">
              <a:lnSpc>
                <a:spcPct val="100000"/>
              </a:lnSpc>
              <a:spcBef>
                <a:spcPts val="0"/>
              </a:spcBef>
              <a:buNone/>
            </a:pPr>
            <a:endParaRPr lang="en-US" sz="1500" dirty="0">
              <a:cs typeface="Calibri"/>
            </a:endParaRPr>
          </a:p>
        </p:txBody>
      </p:sp>
    </p:spTree>
    <p:extLst>
      <p:ext uri="{BB962C8B-B14F-4D97-AF65-F5344CB8AC3E}">
        <p14:creationId xmlns:p14="http://schemas.microsoft.com/office/powerpoint/2010/main" val="2040626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27FC6BD2-A8C5-44B9-B89D-E2D106C75C3A}"/>
              </a:ext>
            </a:extLst>
          </p:cNvPr>
          <p:cNvSpPr>
            <a:spLocks noGrp="1"/>
          </p:cNvSpPr>
          <p:nvPr>
            <p:ph type="title"/>
          </p:nvPr>
        </p:nvSpPr>
        <p:spPr>
          <a:xfrm>
            <a:off x="884238" y="39688"/>
            <a:ext cx="10515600" cy="1325562"/>
          </a:xfrm>
        </p:spPr>
        <p:txBody>
          <a:bodyPr/>
          <a:lstStyle/>
          <a:p>
            <a:pPr>
              <a:defRPr/>
            </a:pPr>
            <a:r>
              <a:rPr lang="en-US" altLang="en-US" dirty="0"/>
              <a:t>Solicitation of Information</a:t>
            </a:r>
          </a:p>
        </p:txBody>
      </p:sp>
      <p:sp>
        <p:nvSpPr>
          <p:cNvPr id="11267" name="Content Placeholder 2">
            <a:extLst>
              <a:ext uri="{FF2B5EF4-FFF2-40B4-BE49-F238E27FC236}">
                <a16:creationId xmlns:a16="http://schemas.microsoft.com/office/drawing/2014/main" id="{1F72E41C-83EB-4C59-99D4-DEAE4A8D479C}"/>
              </a:ext>
            </a:extLst>
          </p:cNvPr>
          <p:cNvSpPr>
            <a:spLocks noGrp="1"/>
          </p:cNvSpPr>
          <p:nvPr>
            <p:ph idx="1"/>
          </p:nvPr>
        </p:nvSpPr>
        <p:spPr>
          <a:xfrm>
            <a:off x="884238" y="1721644"/>
            <a:ext cx="10231437" cy="4636294"/>
          </a:xfrm>
        </p:spPr>
        <p:txBody>
          <a:bodyPr/>
          <a:lstStyle/>
          <a:p>
            <a:pPr marL="0" indent="0">
              <a:lnSpc>
                <a:spcPct val="100000"/>
              </a:lnSpc>
              <a:spcBef>
                <a:spcPts val="0"/>
              </a:spcBef>
              <a:buNone/>
            </a:pPr>
            <a:endParaRPr lang="en-US" sz="1800" dirty="0">
              <a:solidFill>
                <a:schemeClr val="accent1">
                  <a:lumMod val="50000"/>
                </a:schemeClr>
              </a:solidFill>
              <a:cs typeface="Calibri" panose="020F0502020204030204"/>
            </a:endParaRPr>
          </a:p>
          <a:p>
            <a:pPr>
              <a:lnSpc>
                <a:spcPct val="100000"/>
              </a:lnSpc>
              <a:spcBef>
                <a:spcPts val="0"/>
              </a:spcBef>
              <a:buFontTx/>
              <a:buChar char="•"/>
            </a:pPr>
            <a:r>
              <a:rPr lang="en-US" altLang="en-US" sz="2400" dirty="0"/>
              <a:t>The Bayview Flexible Housing Subsidy Pool Solicitation of Information can be found </a:t>
            </a:r>
            <a:r>
              <a:rPr lang="en-US" sz="2400" u="sng" dirty="0">
                <a:solidFill>
                  <a:srgbClr val="0563C1"/>
                </a:solidFill>
                <a:effectLst/>
                <a:latin typeface="Calibri" panose="020F0502020204030204" pitchFamily="34" charset="0"/>
                <a:ea typeface="Calibri" panose="020F0502020204030204" pitchFamily="34" charset="0"/>
                <a:hlinkClick r:id="rId3"/>
              </a:rPr>
              <a:t>here</a:t>
            </a:r>
            <a:endParaRPr lang="en-US" sz="2400" dirty="0">
              <a:cs typeface="Calibri"/>
            </a:endParaRPr>
          </a:p>
          <a:p>
            <a:pPr>
              <a:lnSpc>
                <a:spcPct val="100000"/>
              </a:lnSpc>
              <a:spcBef>
                <a:spcPts val="0"/>
              </a:spcBef>
              <a:buFontTx/>
              <a:buChar char="•"/>
            </a:pPr>
            <a:r>
              <a:rPr lang="en-US" sz="2400" dirty="0">
                <a:cs typeface="Calibri"/>
              </a:rPr>
              <a:t>The application can be located </a:t>
            </a:r>
            <a:r>
              <a:rPr lang="en-US" sz="2400" u="sng"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4"/>
              </a:rPr>
              <a:t>here</a:t>
            </a:r>
            <a:endParaRPr lang="en-US" sz="2400" u="sng"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lvl="1">
              <a:lnSpc>
                <a:spcPct val="100000"/>
              </a:lnSpc>
              <a:spcBef>
                <a:spcPts val="0"/>
              </a:spcBef>
              <a:buFontTx/>
              <a:buChar char="•"/>
            </a:pPr>
            <a:r>
              <a:rPr lang="en-US" dirty="0">
                <a:solidFill>
                  <a:srgbClr val="000000"/>
                </a:solidFill>
                <a:latin typeface="Calibri" panose="020F0502020204030204" pitchFamily="34" charset="0"/>
                <a:cs typeface="Calibri" panose="020F0502020204030204" pitchFamily="34" charset="0"/>
              </a:rPr>
              <a:t>All applications are to include draft budgets, not exceeding the allotted budget amounts.</a:t>
            </a:r>
          </a:p>
          <a:p>
            <a:pPr lvl="1">
              <a:lnSpc>
                <a:spcPct val="100000"/>
              </a:lnSpc>
              <a:spcBef>
                <a:spcPts val="0"/>
              </a:spcBef>
              <a:buFontTx/>
              <a:buChar char="•"/>
            </a:pPr>
            <a:r>
              <a:rPr lang="en-US" dirty="0">
                <a:solidFill>
                  <a:srgbClr val="000000"/>
                </a:solidFill>
                <a:latin typeface="Calibri" panose="020F0502020204030204" pitchFamily="34" charset="0"/>
                <a:cs typeface="Calibri" panose="020F0502020204030204" pitchFamily="34" charset="0"/>
              </a:rPr>
              <a:t>Applications are due on January 28, 2022 by 5pm.</a:t>
            </a:r>
            <a:endParaRPr lang="en-US" dirty="0">
              <a:cs typeface="Calibri"/>
            </a:endParaRPr>
          </a:p>
          <a:p>
            <a:pPr>
              <a:lnSpc>
                <a:spcPct val="100000"/>
              </a:lnSpc>
              <a:spcBef>
                <a:spcPts val="0"/>
              </a:spcBef>
              <a:buFontTx/>
              <a:buChar char="•"/>
            </a:pPr>
            <a:r>
              <a:rPr lang="en-US" sz="2400" dirty="0">
                <a:effectLst/>
                <a:latin typeface="Calibri" panose="020F0502020204030204" pitchFamily="34" charset="0"/>
                <a:ea typeface="Calibri" panose="020F0502020204030204" pitchFamily="34" charset="0"/>
              </a:rPr>
              <a:t>If you are interested in becoming a partner with HSH, please see the provided link on how to become a City Vendor: </a:t>
            </a:r>
            <a:r>
              <a:rPr lang="en-US" sz="2400" u="sng" dirty="0">
                <a:solidFill>
                  <a:srgbClr val="0563C1"/>
                </a:solidFill>
                <a:effectLst/>
                <a:latin typeface="Calibri" panose="020F0502020204030204" pitchFamily="34" charset="0"/>
                <a:ea typeface="Calibri" panose="020F0502020204030204" pitchFamily="34" charset="0"/>
                <a:hlinkClick r:id="rId5"/>
              </a:rPr>
              <a:t>https://sfcitypartner.sfgov.org/pages/index.aspx</a:t>
            </a:r>
            <a:r>
              <a:rPr lang="en-US" sz="2400" dirty="0">
                <a:effectLst/>
                <a:latin typeface="Calibri" panose="020F0502020204030204" pitchFamily="34" charset="0"/>
                <a:ea typeface="Calibri" panose="020F0502020204030204" pitchFamily="34" charset="0"/>
              </a:rPr>
              <a:t>. </a:t>
            </a:r>
          </a:p>
          <a:p>
            <a:pPr lvl="1">
              <a:lnSpc>
                <a:spcPct val="100000"/>
              </a:lnSpc>
              <a:spcBef>
                <a:spcPts val="0"/>
              </a:spcBef>
              <a:buFontTx/>
              <a:buChar char="•"/>
            </a:pPr>
            <a:r>
              <a:rPr lang="en-US" dirty="0">
                <a:effectLst/>
                <a:latin typeface="Calibri" panose="020F0502020204030204" pitchFamily="34" charset="0"/>
                <a:ea typeface="Calibri" panose="020F0502020204030204" pitchFamily="34" charset="0"/>
              </a:rPr>
              <a:t>Organizations need to become a City Supplier before they can contract with HSH. </a:t>
            </a:r>
          </a:p>
          <a:p>
            <a:pPr>
              <a:lnSpc>
                <a:spcPct val="100000"/>
              </a:lnSpc>
              <a:spcBef>
                <a:spcPts val="0"/>
              </a:spcBef>
              <a:buFontTx/>
              <a:buChar char="•"/>
            </a:pPr>
            <a:endParaRPr lang="en-US" sz="2400" dirty="0">
              <a:cs typeface="Calibri"/>
            </a:endParaRPr>
          </a:p>
          <a:p>
            <a:pPr lvl="1">
              <a:lnSpc>
                <a:spcPct val="100000"/>
              </a:lnSpc>
              <a:spcBef>
                <a:spcPts val="0"/>
              </a:spcBef>
            </a:pPr>
            <a:endParaRPr lang="en-US" sz="1800" dirty="0">
              <a:cs typeface="Calibri"/>
            </a:endParaRPr>
          </a:p>
          <a:p>
            <a:pPr lvl="1">
              <a:lnSpc>
                <a:spcPct val="100000"/>
              </a:lnSpc>
              <a:spcBef>
                <a:spcPts val="0"/>
              </a:spcBef>
            </a:pPr>
            <a:endParaRPr lang="en-US" sz="1800" dirty="0">
              <a:cs typeface="Calibri"/>
            </a:endParaRPr>
          </a:p>
          <a:p>
            <a:pPr marL="0" indent="0">
              <a:lnSpc>
                <a:spcPct val="100000"/>
              </a:lnSpc>
              <a:spcBef>
                <a:spcPts val="0"/>
              </a:spcBef>
              <a:buNone/>
            </a:pPr>
            <a:endParaRPr lang="en-US" sz="1800" dirty="0">
              <a:cs typeface="Calibri"/>
            </a:endParaRPr>
          </a:p>
          <a:p>
            <a:pPr marL="457200" lvl="1" indent="0">
              <a:lnSpc>
                <a:spcPct val="100000"/>
              </a:lnSpc>
              <a:spcBef>
                <a:spcPts val="0"/>
              </a:spcBef>
              <a:buNone/>
            </a:pPr>
            <a:endParaRPr lang="en-US" sz="1400" dirty="0">
              <a:cs typeface="Calibri" panose="020F0502020204030204"/>
            </a:endParaRPr>
          </a:p>
          <a:p>
            <a:pPr lvl="1">
              <a:lnSpc>
                <a:spcPct val="100000"/>
              </a:lnSpc>
              <a:spcBef>
                <a:spcPts val="0"/>
              </a:spcBef>
            </a:pPr>
            <a:endParaRPr lang="en-US" sz="1400" dirty="0">
              <a:ea typeface="+mn-lt"/>
              <a:cs typeface="+mn-lt"/>
            </a:endParaRPr>
          </a:p>
          <a:p>
            <a:pPr lvl="1">
              <a:lnSpc>
                <a:spcPct val="100000"/>
              </a:lnSpc>
              <a:spcBef>
                <a:spcPts val="0"/>
              </a:spcBef>
            </a:pPr>
            <a:endParaRPr lang="en-US" sz="1400" dirty="0"/>
          </a:p>
          <a:p>
            <a:pPr marL="0" indent="0">
              <a:lnSpc>
                <a:spcPct val="100000"/>
              </a:lnSpc>
              <a:spcBef>
                <a:spcPts val="0"/>
              </a:spcBef>
              <a:buNone/>
            </a:pPr>
            <a:endParaRPr lang="en-US" sz="1500" b="1" dirty="0">
              <a:solidFill>
                <a:srgbClr val="000000"/>
              </a:solidFill>
              <a:cs typeface="Calibri" panose="020F0502020204030204"/>
            </a:endParaRPr>
          </a:p>
          <a:p>
            <a:pPr marL="0" indent="0">
              <a:lnSpc>
                <a:spcPct val="100000"/>
              </a:lnSpc>
              <a:spcBef>
                <a:spcPts val="0"/>
              </a:spcBef>
              <a:buNone/>
            </a:pPr>
            <a:endParaRPr lang="en-US" sz="1500" dirty="0">
              <a:solidFill>
                <a:srgbClr val="000000"/>
              </a:solidFill>
              <a:cs typeface="Calibri" panose="020F0502020204030204"/>
            </a:endParaRPr>
          </a:p>
          <a:p>
            <a:pPr marL="0" indent="0">
              <a:buFontTx/>
              <a:buNone/>
            </a:pPr>
            <a:endParaRPr lang="en-US" sz="1500" dirty="0">
              <a:solidFill>
                <a:srgbClr val="000000"/>
              </a:solidFill>
              <a:cs typeface="Calibri" panose="020F0502020204030204"/>
            </a:endParaRPr>
          </a:p>
          <a:p>
            <a:pPr marL="0" indent="0">
              <a:lnSpc>
                <a:spcPct val="100000"/>
              </a:lnSpc>
              <a:spcBef>
                <a:spcPts val="0"/>
              </a:spcBef>
              <a:buNone/>
            </a:pPr>
            <a:endParaRPr lang="en-US" sz="1500" dirty="0">
              <a:cs typeface="Calibri"/>
            </a:endParaRPr>
          </a:p>
        </p:txBody>
      </p:sp>
    </p:spTree>
    <p:extLst>
      <p:ext uri="{BB962C8B-B14F-4D97-AF65-F5344CB8AC3E}">
        <p14:creationId xmlns:p14="http://schemas.microsoft.com/office/powerpoint/2010/main" val="3245717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27FC6BD2-A8C5-44B9-B89D-E2D106C75C3A}"/>
              </a:ext>
            </a:extLst>
          </p:cNvPr>
          <p:cNvSpPr>
            <a:spLocks noGrp="1"/>
          </p:cNvSpPr>
          <p:nvPr>
            <p:ph type="title"/>
          </p:nvPr>
        </p:nvSpPr>
        <p:spPr>
          <a:xfrm>
            <a:off x="884238" y="39688"/>
            <a:ext cx="10515600" cy="1325562"/>
          </a:xfrm>
        </p:spPr>
        <p:txBody>
          <a:bodyPr/>
          <a:lstStyle/>
          <a:p>
            <a:pPr>
              <a:defRPr/>
            </a:pPr>
            <a:r>
              <a:rPr lang="en-US" altLang="en-US" dirty="0"/>
              <a:t>BFHSP 21-23 Budget</a:t>
            </a:r>
          </a:p>
        </p:txBody>
      </p:sp>
      <p:sp>
        <p:nvSpPr>
          <p:cNvPr id="11267" name="Content Placeholder 2">
            <a:extLst>
              <a:ext uri="{FF2B5EF4-FFF2-40B4-BE49-F238E27FC236}">
                <a16:creationId xmlns:a16="http://schemas.microsoft.com/office/drawing/2014/main" id="{1F72E41C-83EB-4C59-99D4-DEAE4A8D479C}"/>
              </a:ext>
            </a:extLst>
          </p:cNvPr>
          <p:cNvSpPr>
            <a:spLocks noGrp="1"/>
          </p:cNvSpPr>
          <p:nvPr>
            <p:ph idx="1"/>
          </p:nvPr>
        </p:nvSpPr>
        <p:spPr>
          <a:xfrm>
            <a:off x="884238" y="1721644"/>
            <a:ext cx="10231437" cy="4636294"/>
          </a:xfrm>
        </p:spPr>
        <p:txBody>
          <a:bodyPr/>
          <a:lstStyle/>
          <a:p>
            <a:pPr marL="457200" lvl="1" indent="0">
              <a:lnSpc>
                <a:spcPct val="100000"/>
              </a:lnSpc>
              <a:spcBef>
                <a:spcPts val="0"/>
              </a:spcBef>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0000"/>
              </a:lnSpc>
              <a:spcBef>
                <a:spcPts val="0"/>
              </a:spcBef>
            </a:pPr>
            <a:endParaRPr lang="en-US" sz="1800" dirty="0">
              <a:cs typeface="Calibri"/>
            </a:endParaRPr>
          </a:p>
          <a:p>
            <a:pPr marL="0" indent="0">
              <a:lnSpc>
                <a:spcPct val="100000"/>
              </a:lnSpc>
              <a:spcBef>
                <a:spcPts val="0"/>
              </a:spcBef>
              <a:buNone/>
            </a:pPr>
            <a:endParaRPr lang="en-US" sz="1800" dirty="0">
              <a:cs typeface="Calibri"/>
            </a:endParaRPr>
          </a:p>
          <a:p>
            <a:pPr marL="457200" lvl="1" indent="0">
              <a:lnSpc>
                <a:spcPct val="100000"/>
              </a:lnSpc>
              <a:spcBef>
                <a:spcPts val="0"/>
              </a:spcBef>
              <a:buNone/>
            </a:pPr>
            <a:endParaRPr lang="en-US" sz="1400" dirty="0">
              <a:cs typeface="Calibri" panose="020F0502020204030204"/>
            </a:endParaRPr>
          </a:p>
          <a:p>
            <a:pPr lvl="1">
              <a:lnSpc>
                <a:spcPct val="100000"/>
              </a:lnSpc>
              <a:spcBef>
                <a:spcPts val="0"/>
              </a:spcBef>
            </a:pPr>
            <a:endParaRPr lang="en-US" sz="1400" dirty="0">
              <a:ea typeface="+mn-lt"/>
              <a:cs typeface="+mn-lt"/>
            </a:endParaRPr>
          </a:p>
          <a:p>
            <a:pPr lvl="1">
              <a:lnSpc>
                <a:spcPct val="100000"/>
              </a:lnSpc>
              <a:spcBef>
                <a:spcPts val="0"/>
              </a:spcBef>
            </a:pPr>
            <a:endParaRPr lang="en-US" sz="1400" dirty="0"/>
          </a:p>
          <a:p>
            <a:pPr marL="0" indent="0">
              <a:lnSpc>
                <a:spcPct val="100000"/>
              </a:lnSpc>
              <a:spcBef>
                <a:spcPts val="0"/>
              </a:spcBef>
              <a:buNone/>
            </a:pPr>
            <a:endParaRPr lang="en-US" sz="1500" b="1" dirty="0">
              <a:solidFill>
                <a:srgbClr val="000000"/>
              </a:solidFill>
              <a:cs typeface="Calibri" panose="020F0502020204030204"/>
            </a:endParaRPr>
          </a:p>
          <a:p>
            <a:pPr marL="0" indent="0">
              <a:lnSpc>
                <a:spcPct val="100000"/>
              </a:lnSpc>
              <a:spcBef>
                <a:spcPts val="0"/>
              </a:spcBef>
              <a:buNone/>
            </a:pPr>
            <a:endParaRPr lang="en-US" sz="1500" dirty="0">
              <a:solidFill>
                <a:srgbClr val="000000"/>
              </a:solidFill>
              <a:cs typeface="Calibri" panose="020F0502020204030204"/>
            </a:endParaRPr>
          </a:p>
          <a:p>
            <a:pPr marL="0" indent="0">
              <a:buFontTx/>
              <a:buNone/>
            </a:pPr>
            <a:endParaRPr lang="en-US" sz="1500" dirty="0">
              <a:solidFill>
                <a:srgbClr val="000000"/>
              </a:solidFill>
              <a:cs typeface="Calibri" panose="020F0502020204030204"/>
            </a:endParaRPr>
          </a:p>
          <a:p>
            <a:pPr marL="0" indent="0">
              <a:lnSpc>
                <a:spcPct val="100000"/>
              </a:lnSpc>
              <a:spcBef>
                <a:spcPts val="0"/>
              </a:spcBef>
              <a:buNone/>
            </a:pPr>
            <a:endParaRPr lang="en-US" sz="1500" dirty="0">
              <a:cs typeface="Calibri"/>
            </a:endParaRPr>
          </a:p>
        </p:txBody>
      </p:sp>
      <p:graphicFrame>
        <p:nvGraphicFramePr>
          <p:cNvPr id="5" name="Table 5">
            <a:extLst>
              <a:ext uri="{FF2B5EF4-FFF2-40B4-BE49-F238E27FC236}">
                <a16:creationId xmlns:a16="http://schemas.microsoft.com/office/drawing/2014/main" id="{BA60A626-627F-49BA-B74D-0262DEF5D3EB}"/>
              </a:ext>
            </a:extLst>
          </p:cNvPr>
          <p:cNvGraphicFramePr>
            <a:graphicFrameLocks noGrp="1"/>
          </p:cNvGraphicFramePr>
          <p:nvPr>
            <p:extLst>
              <p:ext uri="{D42A27DB-BD31-4B8C-83A1-F6EECF244321}">
                <p14:modId xmlns:p14="http://schemas.microsoft.com/office/powerpoint/2010/main" val="1093311839"/>
              </p:ext>
            </p:extLst>
          </p:nvPr>
        </p:nvGraphicFramePr>
        <p:xfrm>
          <a:off x="1456531" y="2011680"/>
          <a:ext cx="9086850" cy="3531870"/>
        </p:xfrm>
        <a:graphic>
          <a:graphicData uri="http://schemas.openxmlformats.org/drawingml/2006/table">
            <a:tbl>
              <a:tblPr firstRow="1" bandRow="1">
                <a:tableStyleId>{5C22544A-7EE6-4342-B048-85BDC9FD1C3A}</a:tableStyleId>
              </a:tblPr>
              <a:tblGrid>
                <a:gridCol w="933182">
                  <a:extLst>
                    <a:ext uri="{9D8B030D-6E8A-4147-A177-3AD203B41FA5}">
                      <a16:colId xmlns:a16="http://schemas.microsoft.com/office/drawing/2014/main" val="392990350"/>
                    </a:ext>
                  </a:extLst>
                </a:gridCol>
                <a:gridCol w="1778292">
                  <a:extLst>
                    <a:ext uri="{9D8B030D-6E8A-4147-A177-3AD203B41FA5}">
                      <a16:colId xmlns:a16="http://schemas.microsoft.com/office/drawing/2014/main" val="4181801588"/>
                    </a:ext>
                  </a:extLst>
                </a:gridCol>
                <a:gridCol w="2425364">
                  <a:extLst>
                    <a:ext uri="{9D8B030D-6E8A-4147-A177-3AD203B41FA5}">
                      <a16:colId xmlns:a16="http://schemas.microsoft.com/office/drawing/2014/main" val="145398252"/>
                    </a:ext>
                  </a:extLst>
                </a:gridCol>
                <a:gridCol w="1400296">
                  <a:extLst>
                    <a:ext uri="{9D8B030D-6E8A-4147-A177-3AD203B41FA5}">
                      <a16:colId xmlns:a16="http://schemas.microsoft.com/office/drawing/2014/main" val="2741457198"/>
                    </a:ext>
                  </a:extLst>
                </a:gridCol>
                <a:gridCol w="1269556">
                  <a:extLst>
                    <a:ext uri="{9D8B030D-6E8A-4147-A177-3AD203B41FA5}">
                      <a16:colId xmlns:a16="http://schemas.microsoft.com/office/drawing/2014/main" val="4121340770"/>
                    </a:ext>
                  </a:extLst>
                </a:gridCol>
                <a:gridCol w="1280160">
                  <a:extLst>
                    <a:ext uri="{9D8B030D-6E8A-4147-A177-3AD203B41FA5}">
                      <a16:colId xmlns:a16="http://schemas.microsoft.com/office/drawing/2014/main" val="3165364266"/>
                    </a:ext>
                  </a:extLst>
                </a:gridCol>
              </a:tblGrid>
              <a:tr h="1543050">
                <a:tc>
                  <a:txBody>
                    <a:bodyPr/>
                    <a:lstStyle/>
                    <a:p>
                      <a:endParaRPr lang="en-US" dirty="0"/>
                    </a:p>
                    <a:p>
                      <a:pPr algn="ctr"/>
                      <a:endParaRPr lang="en-US" dirty="0"/>
                    </a:p>
                    <a:p>
                      <a:pPr algn="ctr"/>
                      <a:endParaRPr lang="en-US" dirty="0"/>
                    </a:p>
                    <a:p>
                      <a:pPr algn="ctr"/>
                      <a:r>
                        <a:rPr lang="en-US" dirty="0"/>
                        <a:t>FY</a:t>
                      </a:r>
                    </a:p>
                  </a:txBody>
                  <a:tcPr/>
                </a:tc>
                <a:tc>
                  <a:txBody>
                    <a:bodyPr/>
                    <a:lstStyle/>
                    <a:p>
                      <a:endParaRPr lang="en-US" dirty="0"/>
                    </a:p>
                    <a:p>
                      <a:pPr algn="ctr"/>
                      <a:r>
                        <a:rPr lang="en-US" dirty="0"/>
                        <a:t>Housing- Focused Case Management Services</a:t>
                      </a:r>
                    </a:p>
                  </a:txBody>
                  <a:tcPr/>
                </a:tc>
                <a:tc>
                  <a:txBody>
                    <a:bodyPr/>
                    <a:lstStyle/>
                    <a:p>
                      <a:pPr algn="ctr"/>
                      <a:r>
                        <a:rPr lang="en-US" dirty="0"/>
                        <a:t>Housing Location, Housing Coordination, Subsidy Administration and Landlord Liaison Services </a:t>
                      </a:r>
                    </a:p>
                  </a:txBody>
                  <a:tcPr/>
                </a:tc>
                <a:tc>
                  <a:txBody>
                    <a:bodyPr/>
                    <a:lstStyle/>
                    <a:p>
                      <a:endParaRPr lang="en-US" dirty="0"/>
                    </a:p>
                    <a:p>
                      <a:pPr algn="ctr"/>
                      <a:r>
                        <a:rPr lang="en-US" dirty="0"/>
                        <a:t>Direct Client Pass Through (Subsidies)</a:t>
                      </a:r>
                    </a:p>
                  </a:txBody>
                  <a:tcPr/>
                </a:tc>
                <a:tc>
                  <a:txBody>
                    <a:bodyPr/>
                    <a:lstStyle/>
                    <a:p>
                      <a:endParaRPr lang="en-US" dirty="0"/>
                    </a:p>
                    <a:p>
                      <a:pPr algn="ctr"/>
                      <a:endParaRPr lang="en-US" dirty="0"/>
                    </a:p>
                    <a:p>
                      <a:pPr algn="ctr"/>
                      <a:endParaRPr lang="en-US" dirty="0"/>
                    </a:p>
                    <a:p>
                      <a:pPr algn="ctr"/>
                      <a:r>
                        <a:rPr lang="en-US" dirty="0"/>
                        <a:t>One Time Start Up</a:t>
                      </a:r>
                    </a:p>
                  </a:txBody>
                  <a:tcPr/>
                </a:tc>
                <a:tc>
                  <a:txBody>
                    <a:bodyPr/>
                    <a:lstStyle/>
                    <a:p>
                      <a:endParaRPr lang="en-US" dirty="0"/>
                    </a:p>
                    <a:p>
                      <a:endParaRPr lang="en-US" dirty="0"/>
                    </a:p>
                    <a:p>
                      <a:endParaRPr lang="en-US" dirty="0"/>
                    </a:p>
                    <a:p>
                      <a:pPr algn="ctr"/>
                      <a:r>
                        <a:rPr lang="en-US" dirty="0"/>
                        <a:t>Total</a:t>
                      </a:r>
                    </a:p>
                  </a:txBody>
                  <a:tcPr/>
                </a:tc>
                <a:extLst>
                  <a:ext uri="{0D108BD9-81ED-4DB2-BD59-A6C34878D82A}">
                    <a16:rowId xmlns:a16="http://schemas.microsoft.com/office/drawing/2014/main" val="139559131"/>
                  </a:ext>
                </a:extLst>
              </a:tr>
              <a:tr h="1025769">
                <a:tc>
                  <a:txBody>
                    <a:bodyPr/>
                    <a:lstStyle/>
                    <a:p>
                      <a:endParaRPr lang="en-US" b="1" dirty="0"/>
                    </a:p>
                    <a:p>
                      <a:pPr algn="ctr"/>
                      <a:r>
                        <a:rPr lang="en-US" b="1" dirty="0"/>
                        <a:t>21-22</a:t>
                      </a:r>
                    </a:p>
                    <a:p>
                      <a:endParaRPr lang="en-US" b="1" dirty="0"/>
                    </a:p>
                  </a:txBody>
                  <a:tcPr/>
                </a:tc>
                <a:tc>
                  <a:txBody>
                    <a:bodyPr/>
                    <a:lstStyle/>
                    <a:p>
                      <a:endParaRPr lang="en-US" dirty="0"/>
                    </a:p>
                    <a:p>
                      <a:pPr algn="ctr"/>
                      <a:r>
                        <a:rPr lang="en-US" dirty="0"/>
                        <a:t>$215,625</a:t>
                      </a:r>
                    </a:p>
                  </a:txBody>
                  <a:tcPr/>
                </a:tc>
                <a:tc>
                  <a:txBody>
                    <a:bodyPr/>
                    <a:lstStyle/>
                    <a:p>
                      <a:pPr algn="ctr"/>
                      <a:endParaRPr lang="en-US" dirty="0"/>
                    </a:p>
                    <a:p>
                      <a:pPr algn="ctr"/>
                      <a:r>
                        <a:rPr lang="en-US" dirty="0"/>
                        <a:t>$181,125</a:t>
                      </a:r>
                    </a:p>
                  </a:txBody>
                  <a:tcPr/>
                </a:tc>
                <a:tc>
                  <a:txBody>
                    <a:bodyPr/>
                    <a:lstStyle/>
                    <a:p>
                      <a:endParaRPr lang="en-US" dirty="0"/>
                    </a:p>
                    <a:p>
                      <a:pPr algn="ctr"/>
                      <a:r>
                        <a:rPr lang="en-US" dirty="0"/>
                        <a:t>$540,000</a:t>
                      </a:r>
                    </a:p>
                  </a:txBody>
                  <a:tcPr/>
                </a:tc>
                <a:tc>
                  <a:txBody>
                    <a:bodyPr/>
                    <a:lstStyle/>
                    <a:p>
                      <a:pPr algn="ctr"/>
                      <a:endParaRPr lang="en-US" dirty="0"/>
                    </a:p>
                    <a:p>
                      <a:pPr algn="ctr"/>
                      <a:r>
                        <a:rPr lang="en-US" dirty="0"/>
                        <a:t>$390,750</a:t>
                      </a:r>
                    </a:p>
                  </a:txBody>
                  <a:tcPr/>
                </a:tc>
                <a:tc>
                  <a:txBody>
                    <a:bodyPr/>
                    <a:lstStyle/>
                    <a:p>
                      <a:endParaRPr lang="en-US" b="1" dirty="0"/>
                    </a:p>
                    <a:p>
                      <a:pPr algn="ctr"/>
                      <a:r>
                        <a:rPr lang="en-US" b="1" dirty="0"/>
                        <a:t>$1,327,500</a:t>
                      </a:r>
                    </a:p>
                  </a:txBody>
                  <a:tcPr/>
                </a:tc>
                <a:extLst>
                  <a:ext uri="{0D108BD9-81ED-4DB2-BD59-A6C34878D82A}">
                    <a16:rowId xmlns:a16="http://schemas.microsoft.com/office/drawing/2014/main" val="1770530335"/>
                  </a:ext>
                </a:extLst>
              </a:tr>
              <a:tr h="963051">
                <a:tc>
                  <a:txBody>
                    <a:bodyPr/>
                    <a:lstStyle/>
                    <a:p>
                      <a:endParaRPr lang="en-US" b="1" dirty="0"/>
                    </a:p>
                    <a:p>
                      <a:pPr algn="ctr"/>
                      <a:r>
                        <a:rPr lang="en-US" b="1" dirty="0"/>
                        <a:t>22-23</a:t>
                      </a:r>
                    </a:p>
                  </a:txBody>
                  <a:tcPr/>
                </a:tc>
                <a:tc>
                  <a:txBody>
                    <a:bodyPr/>
                    <a:lstStyle/>
                    <a:p>
                      <a:endParaRPr lang="en-US" dirty="0"/>
                    </a:p>
                    <a:p>
                      <a:pPr algn="ctr"/>
                      <a:r>
                        <a:rPr lang="en-US" dirty="0"/>
                        <a:t>$230,205</a:t>
                      </a:r>
                    </a:p>
                  </a:txBody>
                  <a:tcPr/>
                </a:tc>
                <a:tc>
                  <a:txBody>
                    <a:bodyPr/>
                    <a:lstStyle/>
                    <a:p>
                      <a:endParaRPr lang="en-US" dirty="0"/>
                    </a:p>
                    <a:p>
                      <a:pPr algn="ctr"/>
                      <a:r>
                        <a:rPr lang="en-US" dirty="0"/>
                        <a:t>$194,670</a:t>
                      </a:r>
                    </a:p>
                  </a:txBody>
                  <a:tcPr/>
                </a:tc>
                <a:tc>
                  <a:txBody>
                    <a:bodyPr/>
                    <a:lstStyle/>
                    <a:p>
                      <a:pPr algn="ctr"/>
                      <a:endParaRPr lang="en-US" dirty="0"/>
                    </a:p>
                    <a:p>
                      <a:pPr algn="ctr"/>
                      <a:r>
                        <a:rPr lang="en-US" dirty="0"/>
                        <a:t>$556,200</a:t>
                      </a:r>
                    </a:p>
                  </a:txBody>
                  <a:tcPr/>
                </a:tc>
                <a:tc>
                  <a:txBody>
                    <a:bodyPr/>
                    <a:lstStyle/>
                    <a:p>
                      <a:endParaRPr lang="en-US" dirty="0"/>
                    </a:p>
                    <a:p>
                      <a:pPr algn="ctr"/>
                      <a:r>
                        <a:rPr lang="en-US" dirty="0"/>
                        <a:t>$0</a:t>
                      </a:r>
                    </a:p>
                  </a:txBody>
                  <a:tcPr/>
                </a:tc>
                <a:tc>
                  <a:txBody>
                    <a:bodyPr/>
                    <a:lstStyle/>
                    <a:p>
                      <a:pPr algn="ctr"/>
                      <a:endParaRPr lang="en-US" b="1" dirty="0"/>
                    </a:p>
                    <a:p>
                      <a:pPr algn="ctr"/>
                      <a:r>
                        <a:rPr lang="en-US" b="1" dirty="0"/>
                        <a:t>$981,075</a:t>
                      </a:r>
                    </a:p>
                  </a:txBody>
                  <a:tcPr/>
                </a:tc>
                <a:extLst>
                  <a:ext uri="{0D108BD9-81ED-4DB2-BD59-A6C34878D82A}">
                    <a16:rowId xmlns:a16="http://schemas.microsoft.com/office/drawing/2014/main" val="4038430864"/>
                  </a:ext>
                </a:extLst>
              </a:tr>
            </a:tbl>
          </a:graphicData>
        </a:graphic>
      </p:graphicFrame>
    </p:spTree>
    <p:extLst>
      <p:ext uri="{BB962C8B-B14F-4D97-AF65-F5344CB8AC3E}">
        <p14:creationId xmlns:p14="http://schemas.microsoft.com/office/powerpoint/2010/main" val="1330569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9861D-266B-4547-B5E0-B951890E79DE}"/>
              </a:ext>
            </a:extLst>
          </p:cNvPr>
          <p:cNvSpPr>
            <a:spLocks noGrp="1"/>
          </p:cNvSpPr>
          <p:nvPr>
            <p:ph type="title"/>
          </p:nvPr>
        </p:nvSpPr>
        <p:spPr/>
        <p:txBody>
          <a:bodyPr/>
          <a:lstStyle/>
          <a:p>
            <a:r>
              <a:rPr lang="en-US" dirty="0"/>
              <a:t>Application Process</a:t>
            </a:r>
          </a:p>
        </p:txBody>
      </p:sp>
      <p:sp>
        <p:nvSpPr>
          <p:cNvPr id="3" name="Content Placeholder 2">
            <a:extLst>
              <a:ext uri="{FF2B5EF4-FFF2-40B4-BE49-F238E27FC236}">
                <a16:creationId xmlns:a16="http://schemas.microsoft.com/office/drawing/2014/main" id="{CD9FAD36-2F06-43E0-A037-58CBFCF882F2}"/>
              </a:ext>
            </a:extLst>
          </p:cNvPr>
          <p:cNvSpPr>
            <a:spLocks noGrp="1"/>
          </p:cNvSpPr>
          <p:nvPr>
            <p:ph idx="1"/>
          </p:nvPr>
        </p:nvSpPr>
        <p:spPr/>
        <p:txBody>
          <a:bodyPr/>
          <a:lstStyle/>
          <a:p>
            <a:r>
              <a:rPr lang="en-US" sz="2200" dirty="0"/>
              <a:t>HSH is seeking providers who demonstrate the necessary expertise, experience, and capacity to provide Housing Location services, Housing Coordination services, Subsidy Administration services, Housing‐ Focused Case Management services, and Landlord Liaison services, to ensure that the served population maintain housing stability.</a:t>
            </a:r>
          </a:p>
          <a:p>
            <a:pPr marL="0" indent="0">
              <a:buNone/>
            </a:pPr>
            <a:endParaRPr lang="en-US" sz="2200" b="1" dirty="0">
              <a:solidFill>
                <a:schemeClr val="accent1"/>
              </a:solidFill>
            </a:endParaRPr>
          </a:p>
          <a:p>
            <a:r>
              <a:rPr lang="en-US" sz="2200" dirty="0"/>
              <a:t>Interested parties must submit an application to </a:t>
            </a:r>
            <a:r>
              <a:rPr lang="en-US" sz="2200" dirty="0">
                <a:hlinkClick r:id="rId2"/>
              </a:rPr>
              <a:t>Loretta.Vallot@sfgov.org</a:t>
            </a:r>
            <a:r>
              <a:rPr lang="en-US" sz="2200" dirty="0"/>
              <a:t>.  </a:t>
            </a:r>
          </a:p>
          <a:p>
            <a:pPr lvl="1"/>
            <a:r>
              <a:rPr lang="en-US" sz="2200" dirty="0"/>
              <a:t>Collaborative applications will be accepted. Collaborators must submit a single application, with separate budgets. </a:t>
            </a:r>
          </a:p>
          <a:p>
            <a:pPr lvl="1"/>
            <a:r>
              <a:rPr lang="en-US" sz="2200" dirty="0"/>
              <a:t>Interested parties may propose a collaboration where one provider delivers Housing‐Focused Case Management, and another provider delivers Housing Location Services, Housing Coordination Services, Subsidy Administration Services, and Landlord Liaison Services. </a:t>
            </a:r>
          </a:p>
        </p:txBody>
      </p:sp>
    </p:spTree>
    <p:extLst>
      <p:ext uri="{BB962C8B-B14F-4D97-AF65-F5344CB8AC3E}">
        <p14:creationId xmlns:p14="http://schemas.microsoft.com/office/powerpoint/2010/main" val="817556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9861D-266B-4547-B5E0-B951890E79D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D9FAD36-2F06-43E0-A037-58CBFCF882F2}"/>
              </a:ext>
            </a:extLst>
          </p:cNvPr>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sz="6000" b="1" dirty="0"/>
              <a:t>Q &amp; A</a:t>
            </a:r>
          </a:p>
        </p:txBody>
      </p:sp>
    </p:spTree>
    <p:extLst>
      <p:ext uri="{BB962C8B-B14F-4D97-AF65-F5344CB8AC3E}">
        <p14:creationId xmlns:p14="http://schemas.microsoft.com/office/powerpoint/2010/main" val="2000826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7CC50-78E9-4AFC-B9B0-E56CAE0FD47A}"/>
              </a:ext>
            </a:extLst>
          </p:cNvPr>
          <p:cNvSpPr>
            <a:spLocks noGrp="1"/>
          </p:cNvSpPr>
          <p:nvPr>
            <p:ph type="title"/>
          </p:nvPr>
        </p:nvSpPr>
        <p:spPr/>
        <p:txBody>
          <a:bodyPr/>
          <a:lstStyle/>
          <a:p>
            <a:r>
              <a:rPr lang="en-US" dirty="0"/>
              <a:t>Contacts</a:t>
            </a:r>
          </a:p>
        </p:txBody>
      </p:sp>
      <p:sp>
        <p:nvSpPr>
          <p:cNvPr id="3" name="Content Placeholder 2">
            <a:extLst>
              <a:ext uri="{FF2B5EF4-FFF2-40B4-BE49-F238E27FC236}">
                <a16:creationId xmlns:a16="http://schemas.microsoft.com/office/drawing/2014/main" id="{FDA0CC68-D413-4A7E-AE29-2D65C90FDA79}"/>
              </a:ext>
            </a:extLst>
          </p:cNvPr>
          <p:cNvSpPr>
            <a:spLocks noGrp="1"/>
          </p:cNvSpPr>
          <p:nvPr>
            <p:ph idx="1"/>
          </p:nvPr>
        </p:nvSpPr>
        <p:spPr>
          <a:xfrm>
            <a:off x="838200" y="1775201"/>
            <a:ext cx="10515600" cy="4161732"/>
          </a:xfrm>
        </p:spPr>
        <p:txBody>
          <a:bodyPr/>
          <a:lstStyle/>
          <a:p>
            <a:pPr marL="0" indent="0">
              <a:buNone/>
            </a:pPr>
            <a:endParaRPr lang="en-US" sz="2600" dirty="0">
              <a:cs typeface="Calibri"/>
            </a:endParaRPr>
          </a:p>
          <a:p>
            <a:pPr>
              <a:buBlip>
                <a:blip r:embed="rId2">
                  <a:extLst>
                    <a:ext uri="{96DAC541-7B7A-43D3-8B79-37D633B846F1}">
                      <asvg:svgBlip xmlns:asvg="http://schemas.microsoft.com/office/drawing/2016/SVG/main" r:embed="rId3"/>
                    </a:ext>
                  </a:extLst>
                </a:blip>
              </a:buBlip>
            </a:pPr>
            <a:r>
              <a:rPr lang="en-US" sz="2600" dirty="0"/>
              <a:t>Further questions please contact: </a:t>
            </a:r>
          </a:p>
          <a:p>
            <a:pPr lvl="1">
              <a:buBlip>
                <a:blip r:embed="rId2">
                  <a:extLst>
                    <a:ext uri="{96DAC541-7B7A-43D3-8B79-37D633B846F1}">
                      <asvg:svgBlip xmlns:asvg="http://schemas.microsoft.com/office/drawing/2016/SVG/main" r:embed="rId3"/>
                    </a:ext>
                  </a:extLst>
                </a:blip>
              </a:buBlip>
            </a:pPr>
            <a:r>
              <a:rPr lang="en-US" sz="2600" dirty="0"/>
              <a:t>Loretta Vallot, </a:t>
            </a:r>
            <a:r>
              <a:rPr lang="en-US" sz="2600" dirty="0">
                <a:ea typeface="+mn-lt"/>
                <a:cs typeface="+mn-lt"/>
              </a:rPr>
              <a:t>Flexible Housing Subsidy Pool Program Manager</a:t>
            </a:r>
            <a:endParaRPr lang="en-US" sz="2200" dirty="0">
              <a:ea typeface="+mn-lt"/>
              <a:cs typeface="+mn-lt"/>
            </a:endParaRPr>
          </a:p>
          <a:p>
            <a:pPr marL="457200" lvl="1" indent="0">
              <a:buNone/>
            </a:pPr>
            <a:r>
              <a:rPr lang="en-US" sz="2200" dirty="0">
                <a:cs typeface="Calibri"/>
              </a:rPr>
              <a:t>    </a:t>
            </a:r>
            <a:r>
              <a:rPr lang="en-US" sz="2600" dirty="0">
                <a:cs typeface="Calibri"/>
                <a:hlinkClick r:id="rId4"/>
              </a:rPr>
              <a:t>loretta.vallot@sfgov.org</a:t>
            </a:r>
            <a:r>
              <a:rPr lang="en-US" sz="2600" dirty="0">
                <a:cs typeface="Calibri"/>
              </a:rPr>
              <a:t> </a:t>
            </a:r>
          </a:p>
          <a:p>
            <a:pPr marL="457200" lvl="1" indent="0">
              <a:buNone/>
            </a:pPr>
            <a:r>
              <a:rPr lang="en-US" sz="2600" dirty="0">
                <a:cs typeface="Calibri"/>
              </a:rPr>
              <a:t>   (510) 640-7064</a:t>
            </a:r>
            <a:endParaRPr lang="en-US" sz="2600" dirty="0"/>
          </a:p>
          <a:p>
            <a:pPr marL="457200" lvl="1" indent="0">
              <a:buNone/>
            </a:pPr>
            <a:r>
              <a:rPr lang="en-US" sz="2600" dirty="0"/>
              <a:t> </a:t>
            </a:r>
          </a:p>
        </p:txBody>
      </p:sp>
    </p:spTree>
    <p:extLst>
      <p:ext uri="{BB962C8B-B14F-4D97-AF65-F5344CB8AC3E}">
        <p14:creationId xmlns:p14="http://schemas.microsoft.com/office/powerpoint/2010/main" val="1659426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5CC9175-586D-47F3-A2D2-36385192DE39}"/>
              </a:ext>
            </a:extLst>
          </p:cNvPr>
          <p:cNvSpPr txBox="1"/>
          <p:nvPr/>
        </p:nvSpPr>
        <p:spPr>
          <a:xfrm>
            <a:off x="955040" y="426720"/>
            <a:ext cx="10356427" cy="707886"/>
          </a:xfrm>
          <a:prstGeom prst="rect">
            <a:avLst/>
          </a:prstGeom>
          <a:noFill/>
        </p:spPr>
        <p:txBody>
          <a:bodyPr wrap="square" lIns="91440" tIns="45720" rIns="91440" bIns="45720" rtlCol="0" anchor="t">
            <a:spAutoFit/>
          </a:bodyPr>
          <a:lstStyle/>
          <a:p>
            <a:r>
              <a:rPr lang="en-US" sz="4000" b="1">
                <a:solidFill>
                  <a:srgbClr val="56944F"/>
                </a:solidFill>
                <a:latin typeface="+mn-lt"/>
              </a:rPr>
              <a:t>Introduction</a:t>
            </a:r>
            <a:endParaRPr lang="en-US" sz="4000" b="1" dirty="0">
              <a:solidFill>
                <a:srgbClr val="56944F"/>
              </a:solidFill>
              <a:latin typeface="+mn-lt"/>
            </a:endParaRPr>
          </a:p>
        </p:txBody>
      </p:sp>
      <p:sp>
        <p:nvSpPr>
          <p:cNvPr id="4" name="TextBox 3">
            <a:extLst>
              <a:ext uri="{FF2B5EF4-FFF2-40B4-BE49-F238E27FC236}">
                <a16:creationId xmlns:a16="http://schemas.microsoft.com/office/drawing/2014/main" id="{4E3818E0-F0DE-4655-8A1A-36775CDF6930}"/>
              </a:ext>
            </a:extLst>
          </p:cNvPr>
          <p:cNvSpPr txBox="1"/>
          <p:nvPr/>
        </p:nvSpPr>
        <p:spPr>
          <a:xfrm>
            <a:off x="955040" y="1711589"/>
            <a:ext cx="10356427" cy="3785652"/>
          </a:xfrm>
          <a:prstGeom prst="rect">
            <a:avLst/>
          </a:prstGeom>
          <a:noFill/>
        </p:spPr>
        <p:txBody>
          <a:bodyPr wrap="square" lIns="91440" tIns="45720" rIns="91440" bIns="45720" rtlCol="0" anchor="t">
            <a:spAutoFit/>
          </a:bodyPr>
          <a:lstStyle/>
          <a:p>
            <a:endParaRPr lang="en-US" sz="2400" dirty="0">
              <a:latin typeface="Calibri"/>
              <a:cs typeface="Calibri"/>
            </a:endParaRPr>
          </a:p>
          <a:p>
            <a:endParaRPr lang="en-US" sz="2400" dirty="0">
              <a:latin typeface="Calibri"/>
              <a:cs typeface="Calibri"/>
            </a:endParaRPr>
          </a:p>
          <a:p>
            <a:endParaRPr lang="en-US" sz="2400" dirty="0">
              <a:latin typeface="Calibri"/>
              <a:cs typeface="Calibri"/>
            </a:endParaRPr>
          </a:p>
          <a:p>
            <a:pPr marL="342900" indent="-342900">
              <a:buBlip>
                <a:blip r:embed="rId3">
                  <a:extLst>
                    <a:ext uri="{96DAC541-7B7A-43D3-8B79-37D633B846F1}">
                      <asvg:svgBlip xmlns:asvg="http://schemas.microsoft.com/office/drawing/2016/SVG/main" r:embed="rId4"/>
                    </a:ext>
                  </a:extLst>
                </a:blip>
              </a:buBlip>
            </a:pPr>
            <a:r>
              <a:rPr lang="en-US" sz="2400" dirty="0">
                <a:latin typeface="Calibri"/>
                <a:cs typeface="Calibri"/>
              </a:rPr>
              <a:t>        Loretta Vallot, Program Manager</a:t>
            </a:r>
          </a:p>
          <a:p>
            <a:r>
              <a:rPr lang="en-US" sz="2400" dirty="0">
                <a:latin typeface="Calibri"/>
                <a:cs typeface="Calibri"/>
              </a:rPr>
              <a:t>             Flexible Housing Subsidy Pool</a:t>
            </a:r>
          </a:p>
          <a:p>
            <a:pPr marL="342900" indent="-342900">
              <a:buBlip>
                <a:blip r:embed="rId3">
                  <a:extLst>
                    <a:ext uri="{96DAC541-7B7A-43D3-8B79-37D633B846F1}">
                      <asvg:svgBlip xmlns:asvg="http://schemas.microsoft.com/office/drawing/2016/SVG/main" r:embed="rId4"/>
                    </a:ext>
                  </a:extLst>
                </a:blip>
              </a:buBlip>
            </a:pPr>
            <a:endParaRPr lang="en-US" sz="2400" dirty="0">
              <a:latin typeface="Calibri"/>
              <a:cs typeface="Calibri"/>
            </a:endParaRPr>
          </a:p>
          <a:p>
            <a:pPr marL="342900" indent="-342900">
              <a:buBlip>
                <a:blip r:embed="rId3">
                  <a:extLst>
                    <a:ext uri="{96DAC541-7B7A-43D3-8B79-37D633B846F1}">
                      <asvg:svgBlip xmlns:asvg="http://schemas.microsoft.com/office/drawing/2016/SVG/main" r:embed="rId4"/>
                    </a:ext>
                  </a:extLst>
                </a:blip>
              </a:buBlip>
            </a:pPr>
            <a:endParaRPr lang="en-US" sz="2400" dirty="0">
              <a:latin typeface="Calibri"/>
              <a:cs typeface="Calibri"/>
            </a:endParaRPr>
          </a:p>
          <a:p>
            <a:pPr marL="342900" indent="-342900">
              <a:buBlip>
                <a:blip r:embed="rId3">
                  <a:extLst>
                    <a:ext uri="{96DAC541-7B7A-43D3-8B79-37D633B846F1}">
                      <asvg:svgBlip xmlns:asvg="http://schemas.microsoft.com/office/drawing/2016/SVG/main" r:embed="rId4"/>
                    </a:ext>
                  </a:extLst>
                </a:blip>
              </a:buBlip>
            </a:pPr>
            <a:endParaRPr lang="en-US" sz="2400" dirty="0">
              <a:latin typeface="Calibri"/>
              <a:cs typeface="Calibri"/>
            </a:endParaRPr>
          </a:p>
          <a:p>
            <a:endParaRPr lang="en-US" sz="2400" dirty="0">
              <a:latin typeface="Calibri"/>
              <a:cs typeface="Calibri"/>
            </a:endParaRPr>
          </a:p>
          <a:p>
            <a:endParaRPr lang="en-US" sz="2400" dirty="0">
              <a:latin typeface="Calibri"/>
              <a:cs typeface="Calibri"/>
            </a:endParaRPr>
          </a:p>
        </p:txBody>
      </p:sp>
      <p:pic>
        <p:nvPicPr>
          <p:cNvPr id="5" name="Picture 4" descr="A picture containing hairpiece&#10;&#10;Description automatically generated">
            <a:extLst>
              <a:ext uri="{FF2B5EF4-FFF2-40B4-BE49-F238E27FC236}">
                <a16:creationId xmlns:a16="http://schemas.microsoft.com/office/drawing/2014/main" id="{FF99A43E-C93F-4E1E-BF16-E85C69DD66E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5771" y="1814460"/>
            <a:ext cx="1440180" cy="2717878"/>
          </a:xfrm>
          <a:prstGeom prst="rect">
            <a:avLst/>
          </a:prstGeom>
        </p:spPr>
      </p:pic>
    </p:spTree>
    <p:extLst>
      <p:ext uri="{BB962C8B-B14F-4D97-AF65-F5344CB8AC3E}">
        <p14:creationId xmlns:p14="http://schemas.microsoft.com/office/powerpoint/2010/main" val="50082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A0677-9483-4071-8BAE-F1F8F148AED1}"/>
              </a:ext>
            </a:extLst>
          </p:cNvPr>
          <p:cNvSpPr>
            <a:spLocks noGrp="1"/>
          </p:cNvSpPr>
          <p:nvPr>
            <p:ph type="title"/>
          </p:nvPr>
        </p:nvSpPr>
        <p:spPr/>
        <p:txBody>
          <a:bodyPr/>
          <a:lstStyle/>
          <a:p>
            <a:r>
              <a:rPr lang="en-US" dirty="0"/>
              <a:t>Presentation Overview</a:t>
            </a:r>
          </a:p>
        </p:txBody>
      </p:sp>
      <p:graphicFrame>
        <p:nvGraphicFramePr>
          <p:cNvPr id="4" name="Content Placeholder 3">
            <a:extLst>
              <a:ext uri="{FF2B5EF4-FFF2-40B4-BE49-F238E27FC236}">
                <a16:creationId xmlns:a16="http://schemas.microsoft.com/office/drawing/2014/main" id="{F98E7D3F-C729-4B34-AC07-C3D77C8FDF6A}"/>
              </a:ext>
            </a:extLst>
          </p:cNvPr>
          <p:cNvGraphicFramePr>
            <a:graphicFrameLocks noGrp="1"/>
          </p:cNvGraphicFramePr>
          <p:nvPr>
            <p:ph idx="1"/>
            <p:extLst>
              <p:ext uri="{D42A27DB-BD31-4B8C-83A1-F6EECF244321}">
                <p14:modId xmlns:p14="http://schemas.microsoft.com/office/powerpoint/2010/main" val="3130972824"/>
              </p:ext>
            </p:extLst>
          </p:nvPr>
        </p:nvGraphicFramePr>
        <p:xfrm>
          <a:off x="791706" y="1365230"/>
          <a:ext cx="10105087" cy="5000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27819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5CC9175-586D-47F3-A2D2-36385192DE39}"/>
              </a:ext>
            </a:extLst>
          </p:cNvPr>
          <p:cNvSpPr txBox="1"/>
          <p:nvPr/>
        </p:nvSpPr>
        <p:spPr>
          <a:xfrm>
            <a:off x="955040" y="426720"/>
            <a:ext cx="10356427" cy="707886"/>
          </a:xfrm>
          <a:prstGeom prst="rect">
            <a:avLst/>
          </a:prstGeom>
          <a:noFill/>
        </p:spPr>
        <p:txBody>
          <a:bodyPr wrap="square" lIns="91440" tIns="45720" rIns="91440" bIns="45720" rtlCol="0" anchor="t">
            <a:spAutoFit/>
          </a:bodyPr>
          <a:lstStyle/>
          <a:p>
            <a:r>
              <a:rPr lang="en-US" sz="4000" b="1" dirty="0">
                <a:solidFill>
                  <a:srgbClr val="56944F"/>
                </a:solidFill>
                <a:latin typeface="+mn-lt"/>
              </a:rPr>
              <a:t>Flexible Housing Subsidy Pool (FHSP) Program</a:t>
            </a:r>
          </a:p>
        </p:txBody>
      </p:sp>
      <p:sp>
        <p:nvSpPr>
          <p:cNvPr id="4" name="TextBox 3">
            <a:extLst>
              <a:ext uri="{FF2B5EF4-FFF2-40B4-BE49-F238E27FC236}">
                <a16:creationId xmlns:a16="http://schemas.microsoft.com/office/drawing/2014/main" id="{4E3818E0-F0DE-4655-8A1A-36775CDF6930}"/>
              </a:ext>
            </a:extLst>
          </p:cNvPr>
          <p:cNvSpPr txBox="1"/>
          <p:nvPr/>
        </p:nvSpPr>
        <p:spPr>
          <a:xfrm>
            <a:off x="804068" y="1814459"/>
            <a:ext cx="10356427" cy="4524315"/>
          </a:xfrm>
          <a:prstGeom prst="rect">
            <a:avLst/>
          </a:prstGeom>
          <a:noFill/>
        </p:spPr>
        <p:txBody>
          <a:bodyPr wrap="square" lIns="91440" tIns="45720" rIns="91440" bIns="45720" rtlCol="0" anchor="t">
            <a:spAutoFit/>
          </a:bodyPr>
          <a:lstStyle/>
          <a:p>
            <a:pPr marL="342900" indent="-342900">
              <a:buBlip>
                <a:blip r:embed="rId3">
                  <a:extLst>
                    <a:ext uri="{96DAC541-7B7A-43D3-8B79-37D633B846F1}">
                      <asvg:svgBlip xmlns:asvg="http://schemas.microsoft.com/office/drawing/2016/SVG/main" r:embed="rId4"/>
                    </a:ext>
                  </a:extLst>
                </a:blip>
              </a:buBlip>
            </a:pPr>
            <a:r>
              <a:rPr lang="en-US" sz="2400" dirty="0">
                <a:latin typeface="Calibri"/>
                <a:cs typeface="Calibri"/>
              </a:rPr>
              <a:t>FHSPs is a housing strategy that matches people experiencing homelessness to vacant market apartments and provides supportive services so that they remain stably housed.</a:t>
            </a:r>
          </a:p>
          <a:p>
            <a:endParaRPr lang="en-US" sz="2400" dirty="0">
              <a:latin typeface="Calibri"/>
              <a:cs typeface="Calibri"/>
            </a:endParaRPr>
          </a:p>
          <a:p>
            <a:pPr marL="342900" indent="-342900">
              <a:buBlip>
                <a:blip r:embed="rId3">
                  <a:extLst>
                    <a:ext uri="{96DAC541-7B7A-43D3-8B79-37D633B846F1}">
                      <asvg:svgBlip xmlns:asvg="http://schemas.microsoft.com/office/drawing/2016/SVG/main" r:embed="rId4"/>
                    </a:ext>
                  </a:extLst>
                </a:blip>
              </a:buBlip>
            </a:pPr>
            <a:r>
              <a:rPr lang="en-US" sz="2400" dirty="0">
                <a:latin typeface="Calibri"/>
                <a:cs typeface="Calibri"/>
              </a:rPr>
              <a:t>People experiencing homelessness receive Housing Location, Housing Coordination, Housing- Focused Case Management, Subsidy Administration, and Landlord Liaison services.</a:t>
            </a:r>
          </a:p>
          <a:p>
            <a:endParaRPr lang="en-US" sz="2400" dirty="0">
              <a:latin typeface="Calibri"/>
              <a:cs typeface="Calibri"/>
            </a:endParaRPr>
          </a:p>
          <a:p>
            <a:pPr marL="342900" indent="-342900">
              <a:buBlip>
                <a:blip r:embed="rId3">
                  <a:extLst>
                    <a:ext uri="{96DAC541-7B7A-43D3-8B79-37D633B846F1}">
                      <asvg:svgBlip xmlns:asvg="http://schemas.microsoft.com/office/drawing/2016/SVG/main" r:embed="rId4"/>
                    </a:ext>
                  </a:extLst>
                </a:blip>
              </a:buBlip>
            </a:pPr>
            <a:r>
              <a:rPr lang="en-US" sz="2400" dirty="0">
                <a:latin typeface="Calibri"/>
                <a:cs typeface="Calibri"/>
              </a:rPr>
              <a:t>Tenants are expected to pay 30% of their income towards rent.  The remainder will be paid through the Flexible Housing Subsidy Pool program.</a:t>
            </a:r>
          </a:p>
          <a:p>
            <a:endParaRPr lang="en-US" sz="2400" dirty="0">
              <a:latin typeface="Calibri"/>
              <a:cs typeface="Calibri"/>
            </a:endParaRPr>
          </a:p>
          <a:p>
            <a:pPr marL="342900" indent="-342900">
              <a:buBlip>
                <a:blip r:embed="rId3">
                  <a:extLst>
                    <a:ext uri="{96DAC541-7B7A-43D3-8B79-37D633B846F1}">
                      <asvg:svgBlip xmlns:asvg="http://schemas.microsoft.com/office/drawing/2016/SVG/main" r:embed="rId4"/>
                    </a:ext>
                  </a:extLst>
                </a:blip>
              </a:buBlip>
            </a:pPr>
            <a:endParaRPr lang="en-US" sz="2400" dirty="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27FC6BD2-A8C5-44B9-B89D-E2D106C75C3A}"/>
              </a:ext>
            </a:extLst>
          </p:cNvPr>
          <p:cNvSpPr>
            <a:spLocks noGrp="1"/>
          </p:cNvSpPr>
          <p:nvPr>
            <p:ph type="title"/>
          </p:nvPr>
        </p:nvSpPr>
        <p:spPr>
          <a:xfrm>
            <a:off x="884238" y="39688"/>
            <a:ext cx="10515600" cy="1325562"/>
          </a:xfrm>
        </p:spPr>
        <p:txBody>
          <a:bodyPr/>
          <a:lstStyle/>
          <a:p>
            <a:pPr>
              <a:defRPr/>
            </a:pPr>
            <a:r>
              <a:rPr lang="en-US" altLang="en-US" dirty="0"/>
              <a:t>Program Population </a:t>
            </a:r>
          </a:p>
        </p:txBody>
      </p:sp>
      <p:sp>
        <p:nvSpPr>
          <p:cNvPr id="11267" name="Content Placeholder 2">
            <a:extLst>
              <a:ext uri="{FF2B5EF4-FFF2-40B4-BE49-F238E27FC236}">
                <a16:creationId xmlns:a16="http://schemas.microsoft.com/office/drawing/2014/main" id="{1F72E41C-83EB-4C59-99D4-DEAE4A8D479C}"/>
              </a:ext>
            </a:extLst>
          </p:cNvPr>
          <p:cNvSpPr>
            <a:spLocks noGrp="1"/>
          </p:cNvSpPr>
          <p:nvPr>
            <p:ph idx="1"/>
          </p:nvPr>
        </p:nvSpPr>
        <p:spPr>
          <a:xfrm>
            <a:off x="884238" y="1721644"/>
            <a:ext cx="10231437" cy="4636294"/>
          </a:xfrm>
        </p:spPr>
        <p:txBody>
          <a:bodyPr/>
          <a:lstStyle/>
          <a:p>
            <a:pPr marL="0" indent="0">
              <a:lnSpc>
                <a:spcPct val="100000"/>
              </a:lnSpc>
              <a:spcBef>
                <a:spcPts val="0"/>
              </a:spcBef>
              <a:buNone/>
            </a:pPr>
            <a:endParaRPr lang="en-US" sz="1800" dirty="0">
              <a:solidFill>
                <a:schemeClr val="accent1">
                  <a:lumMod val="50000"/>
                </a:schemeClr>
              </a:solidFill>
              <a:cs typeface="Calibri" panose="020F0502020204030204"/>
            </a:endParaRPr>
          </a:p>
          <a:p>
            <a:pPr>
              <a:lnSpc>
                <a:spcPct val="100000"/>
              </a:lnSpc>
              <a:spcBef>
                <a:spcPts val="0"/>
              </a:spcBef>
              <a:buFontTx/>
              <a:buChar char="•"/>
            </a:pPr>
            <a:r>
              <a:rPr lang="en-US" dirty="0"/>
              <a:t>All clients will be referred by HSH via the Coordinated Entry System, which organizes the City’s Homelessness Response System (HRS).</a:t>
            </a:r>
          </a:p>
          <a:p>
            <a:pPr marL="0" indent="0">
              <a:lnSpc>
                <a:spcPct val="100000"/>
              </a:lnSpc>
              <a:spcBef>
                <a:spcPts val="0"/>
              </a:spcBef>
              <a:buNone/>
            </a:pPr>
            <a:endParaRPr lang="en-US" dirty="0"/>
          </a:p>
          <a:p>
            <a:pPr>
              <a:lnSpc>
                <a:spcPct val="100000"/>
              </a:lnSpc>
              <a:spcBef>
                <a:spcPts val="0"/>
              </a:spcBef>
              <a:buFontTx/>
              <a:buChar char="•"/>
            </a:pPr>
            <a:r>
              <a:rPr lang="en-US" dirty="0"/>
              <a:t> Eligibility Requirements</a:t>
            </a:r>
          </a:p>
          <a:p>
            <a:pPr lvl="1">
              <a:lnSpc>
                <a:spcPct val="100000"/>
              </a:lnSpc>
              <a:spcBef>
                <a:spcPts val="0"/>
              </a:spcBef>
              <a:buFontTx/>
              <a:buChar char="•"/>
            </a:pPr>
            <a:r>
              <a:rPr lang="en-US" dirty="0"/>
              <a:t>Individuals living in the Bayview neighborhood will be prioritized for this service.</a:t>
            </a:r>
          </a:p>
          <a:p>
            <a:pPr lvl="1">
              <a:lnSpc>
                <a:spcPct val="100000"/>
              </a:lnSpc>
              <a:spcBef>
                <a:spcPts val="0"/>
              </a:spcBef>
              <a:buFontTx/>
              <a:buChar char="•"/>
            </a:pPr>
            <a:r>
              <a:rPr lang="en-US" altLang="en-US" dirty="0"/>
              <a:t>Housing Referral Status </a:t>
            </a:r>
          </a:p>
          <a:p>
            <a:pPr marL="0" indent="0">
              <a:lnSpc>
                <a:spcPct val="100000"/>
              </a:lnSpc>
              <a:spcBef>
                <a:spcPts val="0"/>
              </a:spcBef>
              <a:buNone/>
            </a:pPr>
            <a:endParaRPr lang="en-US" dirty="0">
              <a:cs typeface="Calibri"/>
            </a:endParaRPr>
          </a:p>
          <a:p>
            <a:pPr lvl="1">
              <a:lnSpc>
                <a:spcPct val="100000"/>
              </a:lnSpc>
              <a:spcBef>
                <a:spcPts val="0"/>
              </a:spcBef>
            </a:pPr>
            <a:endParaRPr lang="en-US" sz="1800" dirty="0">
              <a:cs typeface="Calibri"/>
            </a:endParaRPr>
          </a:p>
          <a:p>
            <a:pPr lvl="1">
              <a:lnSpc>
                <a:spcPct val="100000"/>
              </a:lnSpc>
              <a:spcBef>
                <a:spcPts val="0"/>
              </a:spcBef>
            </a:pPr>
            <a:endParaRPr lang="en-US" sz="1800" dirty="0">
              <a:cs typeface="Calibri"/>
            </a:endParaRPr>
          </a:p>
          <a:p>
            <a:pPr marL="0" indent="0">
              <a:lnSpc>
                <a:spcPct val="100000"/>
              </a:lnSpc>
              <a:spcBef>
                <a:spcPts val="0"/>
              </a:spcBef>
              <a:buNone/>
            </a:pPr>
            <a:endParaRPr lang="en-US" sz="1800" dirty="0">
              <a:cs typeface="Calibri"/>
            </a:endParaRPr>
          </a:p>
          <a:p>
            <a:pPr marL="457200" lvl="1" indent="0">
              <a:lnSpc>
                <a:spcPct val="100000"/>
              </a:lnSpc>
              <a:spcBef>
                <a:spcPts val="0"/>
              </a:spcBef>
              <a:buNone/>
            </a:pPr>
            <a:endParaRPr lang="en-US" sz="1400" dirty="0">
              <a:cs typeface="Calibri" panose="020F0502020204030204"/>
            </a:endParaRPr>
          </a:p>
          <a:p>
            <a:pPr lvl="1">
              <a:lnSpc>
                <a:spcPct val="100000"/>
              </a:lnSpc>
              <a:spcBef>
                <a:spcPts val="0"/>
              </a:spcBef>
            </a:pPr>
            <a:endParaRPr lang="en-US" sz="1400" dirty="0">
              <a:ea typeface="+mn-lt"/>
              <a:cs typeface="+mn-lt"/>
            </a:endParaRPr>
          </a:p>
          <a:p>
            <a:pPr lvl="1">
              <a:lnSpc>
                <a:spcPct val="100000"/>
              </a:lnSpc>
              <a:spcBef>
                <a:spcPts val="0"/>
              </a:spcBef>
            </a:pPr>
            <a:endParaRPr lang="en-US" sz="1400" dirty="0"/>
          </a:p>
          <a:p>
            <a:pPr marL="0" indent="0">
              <a:lnSpc>
                <a:spcPct val="100000"/>
              </a:lnSpc>
              <a:spcBef>
                <a:spcPts val="0"/>
              </a:spcBef>
              <a:buNone/>
            </a:pPr>
            <a:endParaRPr lang="en-US" sz="1500" b="1" dirty="0">
              <a:solidFill>
                <a:srgbClr val="000000"/>
              </a:solidFill>
              <a:cs typeface="Calibri" panose="020F0502020204030204"/>
            </a:endParaRPr>
          </a:p>
          <a:p>
            <a:pPr marL="0" indent="0">
              <a:lnSpc>
                <a:spcPct val="100000"/>
              </a:lnSpc>
              <a:spcBef>
                <a:spcPts val="0"/>
              </a:spcBef>
              <a:buNone/>
            </a:pPr>
            <a:endParaRPr lang="en-US" sz="1500" dirty="0">
              <a:solidFill>
                <a:srgbClr val="000000"/>
              </a:solidFill>
              <a:cs typeface="Calibri" panose="020F0502020204030204"/>
            </a:endParaRPr>
          </a:p>
          <a:p>
            <a:pPr marL="0" indent="0">
              <a:buFontTx/>
              <a:buNone/>
            </a:pPr>
            <a:endParaRPr lang="en-US" sz="1500" dirty="0">
              <a:solidFill>
                <a:srgbClr val="000000"/>
              </a:solidFill>
              <a:cs typeface="Calibri" panose="020F0502020204030204"/>
            </a:endParaRPr>
          </a:p>
          <a:p>
            <a:pPr marL="0" indent="0">
              <a:lnSpc>
                <a:spcPct val="100000"/>
              </a:lnSpc>
              <a:spcBef>
                <a:spcPts val="0"/>
              </a:spcBef>
              <a:buNone/>
            </a:pPr>
            <a:endParaRPr lang="en-US" sz="1500" dirty="0">
              <a:cs typeface="Calibri"/>
            </a:endParaRPr>
          </a:p>
        </p:txBody>
      </p:sp>
    </p:spTree>
    <p:extLst>
      <p:ext uri="{BB962C8B-B14F-4D97-AF65-F5344CB8AC3E}">
        <p14:creationId xmlns:p14="http://schemas.microsoft.com/office/powerpoint/2010/main" val="2960332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5CC9175-586D-47F3-A2D2-36385192DE39}"/>
              </a:ext>
            </a:extLst>
          </p:cNvPr>
          <p:cNvSpPr txBox="1"/>
          <p:nvPr/>
        </p:nvSpPr>
        <p:spPr>
          <a:xfrm>
            <a:off x="955040" y="426720"/>
            <a:ext cx="10356427" cy="707886"/>
          </a:xfrm>
          <a:prstGeom prst="rect">
            <a:avLst/>
          </a:prstGeom>
          <a:noFill/>
        </p:spPr>
        <p:txBody>
          <a:bodyPr wrap="square" lIns="91440" tIns="45720" rIns="91440" bIns="45720" rtlCol="0" anchor="t">
            <a:spAutoFit/>
          </a:bodyPr>
          <a:lstStyle/>
          <a:p>
            <a:r>
              <a:rPr lang="en-US" sz="4000" b="1" dirty="0">
                <a:solidFill>
                  <a:srgbClr val="56944F"/>
                </a:solidFill>
                <a:latin typeface="+mn-lt"/>
              </a:rPr>
              <a:t>Housing Location Services</a:t>
            </a:r>
          </a:p>
        </p:txBody>
      </p:sp>
      <p:sp>
        <p:nvSpPr>
          <p:cNvPr id="4" name="TextBox 3">
            <a:extLst>
              <a:ext uri="{FF2B5EF4-FFF2-40B4-BE49-F238E27FC236}">
                <a16:creationId xmlns:a16="http://schemas.microsoft.com/office/drawing/2014/main" id="{4E3818E0-F0DE-4655-8A1A-36775CDF6930}"/>
              </a:ext>
            </a:extLst>
          </p:cNvPr>
          <p:cNvSpPr txBox="1"/>
          <p:nvPr/>
        </p:nvSpPr>
        <p:spPr>
          <a:xfrm>
            <a:off x="804068" y="1814459"/>
            <a:ext cx="10356427" cy="3046988"/>
          </a:xfrm>
          <a:prstGeom prst="rect">
            <a:avLst/>
          </a:prstGeom>
          <a:noFill/>
        </p:spPr>
        <p:txBody>
          <a:bodyPr wrap="square" lIns="91440" tIns="45720" rIns="91440" bIns="45720" rtlCol="0" anchor="t">
            <a:spAutoFit/>
          </a:bodyPr>
          <a:lstStyle/>
          <a:p>
            <a:pPr marL="342900" indent="-342900">
              <a:buBlip>
                <a:blip r:embed="rId3">
                  <a:extLst>
                    <a:ext uri="{96DAC541-7B7A-43D3-8B79-37D633B846F1}">
                      <asvg:svgBlip xmlns:asvg="http://schemas.microsoft.com/office/drawing/2016/SVG/main" r:embed="rId4"/>
                    </a:ext>
                  </a:extLst>
                </a:blip>
              </a:buBlip>
            </a:pPr>
            <a:r>
              <a:rPr lang="en-US" sz="2400" dirty="0">
                <a:latin typeface="Calibri"/>
                <a:cs typeface="Calibri"/>
              </a:rPr>
              <a:t>C</a:t>
            </a:r>
            <a:r>
              <a:rPr lang="en-US" sz="2400" dirty="0"/>
              <a:t>omprehensive housing searches and landlord recruitment to establish a portfolio of housing units that meet the needs of the served population.</a:t>
            </a:r>
          </a:p>
          <a:p>
            <a:endParaRPr lang="en-US" sz="2400" dirty="0"/>
          </a:p>
          <a:p>
            <a:pPr marL="342900" indent="-342900">
              <a:buBlip>
                <a:blip r:embed="rId3">
                  <a:extLst>
                    <a:ext uri="{96DAC541-7B7A-43D3-8B79-37D633B846F1}">
                      <asvg:svgBlip xmlns:asvg="http://schemas.microsoft.com/office/drawing/2016/SVG/main" r:embed="rId4"/>
                    </a:ext>
                  </a:extLst>
                </a:blip>
              </a:buBlip>
            </a:pPr>
            <a:r>
              <a:rPr lang="en-US" sz="2400" dirty="0"/>
              <a:t>Secure appropriate housing units for the served population that may include but are not limited to a single unit in multi‐unit buildings, blocks of units in multi‐unit buildings, shared housing, and other options that help tenants achieve residential stability and overall health and well‐being.</a:t>
            </a:r>
            <a:endParaRPr lang="en-US" sz="2400" dirty="0">
              <a:latin typeface="Calibri"/>
              <a:cs typeface="Calibri"/>
            </a:endParaRPr>
          </a:p>
          <a:p>
            <a:pPr marL="342900" indent="-342900">
              <a:buBlip>
                <a:blip r:embed="rId3">
                  <a:extLst>
                    <a:ext uri="{96DAC541-7B7A-43D3-8B79-37D633B846F1}">
                      <asvg:svgBlip xmlns:asvg="http://schemas.microsoft.com/office/drawing/2016/SVG/main" r:embed="rId4"/>
                    </a:ext>
                  </a:extLst>
                </a:blip>
              </a:buBlip>
            </a:pPr>
            <a:endParaRPr lang="en-US" sz="2400" dirty="0">
              <a:latin typeface="Calibri"/>
              <a:cs typeface="Calibri"/>
            </a:endParaRPr>
          </a:p>
        </p:txBody>
      </p:sp>
    </p:spTree>
    <p:extLst>
      <p:ext uri="{BB962C8B-B14F-4D97-AF65-F5344CB8AC3E}">
        <p14:creationId xmlns:p14="http://schemas.microsoft.com/office/powerpoint/2010/main" val="1992961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5CC9175-586D-47F3-A2D2-36385192DE39}"/>
              </a:ext>
            </a:extLst>
          </p:cNvPr>
          <p:cNvSpPr txBox="1"/>
          <p:nvPr/>
        </p:nvSpPr>
        <p:spPr>
          <a:xfrm>
            <a:off x="917786" y="346710"/>
            <a:ext cx="10356427" cy="707886"/>
          </a:xfrm>
          <a:prstGeom prst="rect">
            <a:avLst/>
          </a:prstGeom>
          <a:noFill/>
        </p:spPr>
        <p:txBody>
          <a:bodyPr wrap="square" lIns="91440" tIns="45720" rIns="91440" bIns="45720" rtlCol="0" anchor="t">
            <a:spAutoFit/>
          </a:bodyPr>
          <a:lstStyle/>
          <a:p>
            <a:r>
              <a:rPr lang="en-US" sz="4000" b="1" dirty="0">
                <a:solidFill>
                  <a:srgbClr val="56944F"/>
                </a:solidFill>
                <a:latin typeface="+mn-lt"/>
              </a:rPr>
              <a:t>Housing Coordination Services</a:t>
            </a:r>
          </a:p>
        </p:txBody>
      </p:sp>
      <p:sp>
        <p:nvSpPr>
          <p:cNvPr id="4" name="TextBox 3">
            <a:extLst>
              <a:ext uri="{FF2B5EF4-FFF2-40B4-BE49-F238E27FC236}">
                <a16:creationId xmlns:a16="http://schemas.microsoft.com/office/drawing/2014/main" id="{4E3818E0-F0DE-4655-8A1A-36775CDF6930}"/>
              </a:ext>
            </a:extLst>
          </p:cNvPr>
          <p:cNvSpPr txBox="1"/>
          <p:nvPr/>
        </p:nvSpPr>
        <p:spPr>
          <a:xfrm>
            <a:off x="804068" y="1814459"/>
            <a:ext cx="10356427" cy="4524315"/>
          </a:xfrm>
          <a:prstGeom prst="rect">
            <a:avLst/>
          </a:prstGeom>
          <a:noFill/>
        </p:spPr>
        <p:txBody>
          <a:bodyPr wrap="square" lIns="91440" tIns="45720" rIns="91440" bIns="45720" rtlCol="0" anchor="t">
            <a:spAutoFit/>
          </a:bodyPr>
          <a:lstStyle/>
          <a:p>
            <a:pPr marL="342900" indent="-342900">
              <a:buBlip>
                <a:blip r:embed="rId3">
                  <a:extLst>
                    <a:ext uri="{96DAC541-7B7A-43D3-8B79-37D633B846F1}">
                      <asvg:svgBlip xmlns:asvg="http://schemas.microsoft.com/office/drawing/2016/SVG/main" r:embed="rId4"/>
                    </a:ext>
                  </a:extLst>
                </a:blip>
              </a:buBlip>
            </a:pPr>
            <a:r>
              <a:rPr lang="en-US" sz="2200" dirty="0"/>
              <a:t>Match tenants to housing opportunities, eliminate barriers to housing placement, and allow for rapid placement into housing.</a:t>
            </a:r>
          </a:p>
          <a:p>
            <a:endParaRPr lang="en-US" sz="2200" dirty="0"/>
          </a:p>
          <a:p>
            <a:pPr marL="342900" indent="-342900">
              <a:buBlip>
                <a:blip r:embed="rId3">
                  <a:extLst>
                    <a:ext uri="{96DAC541-7B7A-43D3-8B79-37D633B846F1}">
                      <asvg:svgBlip xmlns:asvg="http://schemas.microsoft.com/office/drawing/2016/SVG/main" r:embed="rId4"/>
                    </a:ext>
                  </a:extLst>
                </a:blip>
              </a:buBlip>
            </a:pPr>
            <a:r>
              <a:rPr lang="en-US" sz="2200" dirty="0"/>
              <a:t>Support prospective tenants to secure units (completing housing applications, scheduling viewing appointments, and understanding lease and supporting documentation).</a:t>
            </a:r>
          </a:p>
          <a:p>
            <a:endParaRPr lang="en-US" sz="2200" dirty="0"/>
          </a:p>
          <a:p>
            <a:pPr marL="342900" indent="-342900">
              <a:buBlip>
                <a:blip r:embed="rId3">
                  <a:extLst>
                    <a:ext uri="{96DAC541-7B7A-43D3-8B79-37D633B846F1}">
                      <asvg:svgBlip xmlns:asvg="http://schemas.microsoft.com/office/drawing/2016/SVG/main" r:embed="rId4"/>
                    </a:ext>
                  </a:extLst>
                </a:blip>
              </a:buBlip>
            </a:pPr>
            <a:r>
              <a:rPr lang="en-US" sz="2200" dirty="0"/>
              <a:t>Payment for items needed during housing search and move‐in (application fees, security deposit, furniture, and moving costs). </a:t>
            </a:r>
          </a:p>
          <a:p>
            <a:endParaRPr lang="en-US" sz="2200" dirty="0"/>
          </a:p>
          <a:p>
            <a:pPr marL="342900" indent="-342900">
              <a:buBlip>
                <a:blip r:embed="rId3">
                  <a:extLst>
                    <a:ext uri="{96DAC541-7B7A-43D3-8B79-37D633B846F1}">
                      <asvg:svgBlip xmlns:asvg="http://schemas.microsoft.com/office/drawing/2016/SVG/main" r:embed="rId4"/>
                    </a:ext>
                  </a:extLst>
                </a:blip>
              </a:buBlip>
            </a:pPr>
            <a:r>
              <a:rPr lang="en-US" sz="2200" dirty="0"/>
              <a:t>Income verification and rent calculation upon tenant move‐in and annually thereafter, or sooner if a tenant's income changes</a:t>
            </a:r>
            <a:endParaRPr lang="en-US" sz="2200" dirty="0">
              <a:latin typeface="Calibri"/>
              <a:cs typeface="Calibri"/>
            </a:endParaRPr>
          </a:p>
          <a:p>
            <a:pPr marL="342900" indent="-342900">
              <a:buBlip>
                <a:blip r:embed="rId3">
                  <a:extLst>
                    <a:ext uri="{96DAC541-7B7A-43D3-8B79-37D633B846F1}">
                      <asvg:svgBlip xmlns:asvg="http://schemas.microsoft.com/office/drawing/2016/SVG/main" r:embed="rId4"/>
                    </a:ext>
                  </a:extLst>
                </a:blip>
              </a:buBlip>
            </a:pPr>
            <a:endParaRPr lang="en-US" sz="2400" dirty="0">
              <a:latin typeface="Calibri"/>
              <a:cs typeface="Calibri"/>
            </a:endParaRPr>
          </a:p>
        </p:txBody>
      </p:sp>
    </p:spTree>
    <p:extLst>
      <p:ext uri="{BB962C8B-B14F-4D97-AF65-F5344CB8AC3E}">
        <p14:creationId xmlns:p14="http://schemas.microsoft.com/office/powerpoint/2010/main" val="3646829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5CC9175-586D-47F3-A2D2-36385192DE39}"/>
              </a:ext>
            </a:extLst>
          </p:cNvPr>
          <p:cNvSpPr txBox="1"/>
          <p:nvPr/>
        </p:nvSpPr>
        <p:spPr>
          <a:xfrm>
            <a:off x="917786" y="346710"/>
            <a:ext cx="10356427" cy="707886"/>
          </a:xfrm>
          <a:prstGeom prst="rect">
            <a:avLst/>
          </a:prstGeom>
          <a:noFill/>
        </p:spPr>
        <p:txBody>
          <a:bodyPr wrap="square" lIns="91440" tIns="45720" rIns="91440" bIns="45720" rtlCol="0" anchor="t">
            <a:spAutoFit/>
          </a:bodyPr>
          <a:lstStyle/>
          <a:p>
            <a:r>
              <a:rPr lang="en-US" sz="4000" b="1" dirty="0">
                <a:solidFill>
                  <a:srgbClr val="56944F"/>
                </a:solidFill>
                <a:latin typeface="+mn-lt"/>
              </a:rPr>
              <a:t>Housing- Focused Case Management Services</a:t>
            </a:r>
          </a:p>
        </p:txBody>
      </p:sp>
      <p:sp>
        <p:nvSpPr>
          <p:cNvPr id="4" name="TextBox 3">
            <a:extLst>
              <a:ext uri="{FF2B5EF4-FFF2-40B4-BE49-F238E27FC236}">
                <a16:creationId xmlns:a16="http://schemas.microsoft.com/office/drawing/2014/main" id="{4E3818E0-F0DE-4655-8A1A-36775CDF6930}"/>
              </a:ext>
            </a:extLst>
          </p:cNvPr>
          <p:cNvSpPr txBox="1"/>
          <p:nvPr/>
        </p:nvSpPr>
        <p:spPr>
          <a:xfrm>
            <a:off x="804068" y="1814459"/>
            <a:ext cx="10356427" cy="4524315"/>
          </a:xfrm>
          <a:prstGeom prst="rect">
            <a:avLst/>
          </a:prstGeom>
          <a:noFill/>
        </p:spPr>
        <p:txBody>
          <a:bodyPr wrap="square" lIns="91440" tIns="45720" rIns="91440" bIns="45720" rtlCol="0" anchor="t">
            <a:spAutoFit/>
          </a:bodyPr>
          <a:lstStyle/>
          <a:p>
            <a:pPr marL="342900" indent="-342900">
              <a:buBlip>
                <a:blip r:embed="rId3">
                  <a:extLst>
                    <a:ext uri="{96DAC541-7B7A-43D3-8B79-37D633B846F1}">
                      <asvg:svgBlip xmlns:asvg="http://schemas.microsoft.com/office/drawing/2016/SVG/main" r:embed="rId4"/>
                    </a:ext>
                  </a:extLst>
                </a:blip>
              </a:buBlip>
            </a:pPr>
            <a:r>
              <a:rPr lang="en-US" sz="2400" dirty="0"/>
              <a:t>Provide wrap‐around case management services within a harm reduction model to ensure tenants’ long‐term housing retention and improved well‐being.</a:t>
            </a:r>
          </a:p>
          <a:p>
            <a:pPr marL="800100" lvl="1" indent="-342900">
              <a:buBlip>
                <a:blip r:embed="rId3">
                  <a:extLst>
                    <a:ext uri="{96DAC541-7B7A-43D3-8B79-37D633B846F1}">
                      <asvg:svgBlip xmlns:asvg="http://schemas.microsoft.com/office/drawing/2016/SVG/main" r:embed="rId4"/>
                    </a:ext>
                  </a:extLst>
                </a:blip>
              </a:buBlip>
            </a:pPr>
            <a:r>
              <a:rPr lang="en-US" sz="2400" dirty="0"/>
              <a:t>Housing Navigation services to assist successful transition into permanent housing, including unit viewings and selection, accompaniment during move‐in process, and orientation to neighborhood and surrounding services.</a:t>
            </a:r>
          </a:p>
          <a:p>
            <a:pPr marL="800100" lvl="1" indent="-342900">
              <a:buBlip>
                <a:blip r:embed="rId3">
                  <a:extLst>
                    <a:ext uri="{96DAC541-7B7A-43D3-8B79-37D633B846F1}">
                      <asvg:svgBlip xmlns:asvg="http://schemas.microsoft.com/office/drawing/2016/SVG/main" r:embed="rId4"/>
                    </a:ext>
                  </a:extLst>
                </a:blip>
              </a:buBlip>
            </a:pPr>
            <a:r>
              <a:rPr lang="en-US" sz="2400" dirty="0"/>
              <a:t>Arranging for necessary services after housing placement, such as In‐Home Support Services (IHSS), care by a medical or behavior health provider or public assistance benefits.</a:t>
            </a:r>
          </a:p>
          <a:p>
            <a:pPr marL="800100" lvl="1" indent="-342900">
              <a:buBlip>
                <a:blip r:embed="rId3">
                  <a:extLst>
                    <a:ext uri="{96DAC541-7B7A-43D3-8B79-37D633B846F1}">
                      <asvg:svgBlip xmlns:asvg="http://schemas.microsoft.com/office/drawing/2016/SVG/main" r:embed="rId4"/>
                    </a:ext>
                  </a:extLst>
                </a:blip>
              </a:buBlip>
            </a:pPr>
            <a:r>
              <a:rPr lang="en-US" sz="2400" dirty="0"/>
              <a:t>Linkages to community resources.</a:t>
            </a:r>
            <a:endParaRPr lang="en-US" sz="2400" dirty="0">
              <a:latin typeface="Calibri"/>
              <a:cs typeface="Calibri"/>
            </a:endParaRPr>
          </a:p>
          <a:p>
            <a:pPr marL="342900" indent="-342900">
              <a:buBlip>
                <a:blip r:embed="rId3">
                  <a:extLst>
                    <a:ext uri="{96DAC541-7B7A-43D3-8B79-37D633B846F1}">
                      <asvg:svgBlip xmlns:asvg="http://schemas.microsoft.com/office/drawing/2016/SVG/main" r:embed="rId4"/>
                    </a:ext>
                  </a:extLst>
                </a:blip>
              </a:buBlip>
            </a:pPr>
            <a:endParaRPr lang="en-US" sz="2400" dirty="0">
              <a:latin typeface="Calibri"/>
              <a:cs typeface="Calibri"/>
            </a:endParaRPr>
          </a:p>
        </p:txBody>
      </p:sp>
    </p:spTree>
    <p:extLst>
      <p:ext uri="{BB962C8B-B14F-4D97-AF65-F5344CB8AC3E}">
        <p14:creationId xmlns:p14="http://schemas.microsoft.com/office/powerpoint/2010/main" val="1102365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5CC9175-586D-47F3-A2D2-36385192DE39}"/>
              </a:ext>
            </a:extLst>
          </p:cNvPr>
          <p:cNvSpPr txBox="1"/>
          <p:nvPr/>
        </p:nvSpPr>
        <p:spPr>
          <a:xfrm>
            <a:off x="917786" y="266700"/>
            <a:ext cx="10356427" cy="707886"/>
          </a:xfrm>
          <a:prstGeom prst="rect">
            <a:avLst/>
          </a:prstGeom>
          <a:noFill/>
        </p:spPr>
        <p:txBody>
          <a:bodyPr wrap="square" lIns="91440" tIns="45720" rIns="91440" bIns="45720" rtlCol="0" anchor="t">
            <a:spAutoFit/>
          </a:bodyPr>
          <a:lstStyle/>
          <a:p>
            <a:r>
              <a:rPr lang="en-US" sz="4000" b="1" dirty="0">
                <a:solidFill>
                  <a:srgbClr val="56944F"/>
                </a:solidFill>
                <a:latin typeface="+mn-lt"/>
              </a:rPr>
              <a:t>Subsidy Administration Services</a:t>
            </a:r>
          </a:p>
        </p:txBody>
      </p:sp>
      <p:sp>
        <p:nvSpPr>
          <p:cNvPr id="4" name="TextBox 3">
            <a:extLst>
              <a:ext uri="{FF2B5EF4-FFF2-40B4-BE49-F238E27FC236}">
                <a16:creationId xmlns:a16="http://schemas.microsoft.com/office/drawing/2014/main" id="{4E3818E0-F0DE-4655-8A1A-36775CDF6930}"/>
              </a:ext>
            </a:extLst>
          </p:cNvPr>
          <p:cNvSpPr txBox="1"/>
          <p:nvPr/>
        </p:nvSpPr>
        <p:spPr>
          <a:xfrm>
            <a:off x="804068" y="1814459"/>
            <a:ext cx="10356427" cy="3785652"/>
          </a:xfrm>
          <a:prstGeom prst="rect">
            <a:avLst/>
          </a:prstGeom>
          <a:noFill/>
        </p:spPr>
        <p:txBody>
          <a:bodyPr wrap="square" lIns="91440" tIns="45720" rIns="91440" bIns="45720" rtlCol="0" anchor="t">
            <a:spAutoFit/>
          </a:bodyPr>
          <a:lstStyle/>
          <a:p>
            <a:pPr marL="342900" indent="-342900">
              <a:buBlip>
                <a:blip r:embed="rId3">
                  <a:extLst>
                    <a:ext uri="{96DAC541-7B7A-43D3-8B79-37D633B846F1}">
                      <asvg:svgBlip xmlns:asvg="http://schemas.microsoft.com/office/drawing/2016/SVG/main" r:embed="rId4"/>
                    </a:ext>
                  </a:extLst>
                </a:blip>
              </a:buBlip>
            </a:pPr>
            <a:r>
              <a:rPr lang="en-US" sz="2400" dirty="0"/>
              <a:t>Initial payments associated with tenant move‐in, including security deposits, first and last month’s rent.</a:t>
            </a:r>
          </a:p>
          <a:p>
            <a:endParaRPr lang="en-US" sz="2400" dirty="0"/>
          </a:p>
          <a:p>
            <a:pPr marL="342900" indent="-342900">
              <a:buBlip>
                <a:blip r:embed="rId3">
                  <a:extLst>
                    <a:ext uri="{96DAC541-7B7A-43D3-8B79-37D633B846F1}">
                      <asvg:svgBlip xmlns:asvg="http://schemas.microsoft.com/office/drawing/2016/SVG/main" r:embed="rId4"/>
                    </a:ext>
                  </a:extLst>
                </a:blip>
              </a:buBlip>
            </a:pPr>
            <a:r>
              <a:rPr lang="en-US" sz="2400" dirty="0"/>
              <a:t>Timely and accurate payment of subsidies to landlords and property management.  </a:t>
            </a:r>
          </a:p>
          <a:p>
            <a:endParaRPr lang="en-US" sz="2400" dirty="0"/>
          </a:p>
          <a:p>
            <a:pPr marL="342900" indent="-342900">
              <a:buBlip>
                <a:blip r:embed="rId3">
                  <a:extLst>
                    <a:ext uri="{96DAC541-7B7A-43D3-8B79-37D633B846F1}">
                      <asvg:svgBlip xmlns:asvg="http://schemas.microsoft.com/office/drawing/2016/SVG/main" r:embed="rId4"/>
                    </a:ext>
                  </a:extLst>
                </a:blip>
              </a:buBlip>
            </a:pPr>
            <a:r>
              <a:rPr lang="en-US" sz="2400" dirty="0"/>
              <a:t>Completion of regular income verification and rent calculation for each tenant receiving a subsidy and timely notices to tenants for any changes in rent and reflecting rent changes in subsidy payments.</a:t>
            </a:r>
            <a:endParaRPr lang="en-US" sz="2400" dirty="0">
              <a:latin typeface="Calibri"/>
              <a:cs typeface="Calibri"/>
            </a:endParaRPr>
          </a:p>
          <a:p>
            <a:pPr marL="342900" indent="-342900">
              <a:buBlip>
                <a:blip r:embed="rId3">
                  <a:extLst>
                    <a:ext uri="{96DAC541-7B7A-43D3-8B79-37D633B846F1}">
                      <asvg:svgBlip xmlns:asvg="http://schemas.microsoft.com/office/drawing/2016/SVG/main" r:embed="rId4"/>
                    </a:ext>
                  </a:extLst>
                </a:blip>
              </a:buBlip>
            </a:pPr>
            <a:endParaRPr lang="en-US" sz="2400" dirty="0">
              <a:latin typeface="Calibri"/>
              <a:cs typeface="Calibri"/>
            </a:endParaRPr>
          </a:p>
        </p:txBody>
      </p:sp>
    </p:spTree>
    <p:extLst>
      <p:ext uri="{BB962C8B-B14F-4D97-AF65-F5344CB8AC3E}">
        <p14:creationId xmlns:p14="http://schemas.microsoft.com/office/powerpoint/2010/main" val="23570616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30994</TotalTime>
  <Words>1027</Words>
  <Application>Microsoft Office PowerPoint</Application>
  <PresentationFormat>Widescreen</PresentationFormat>
  <Paragraphs>197</Paragraphs>
  <Slides>17</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Century Gothic</vt:lpstr>
      <vt:lpstr>Office Theme</vt:lpstr>
      <vt:lpstr>             Bayview Flexible Housing Subsidy Pool (BFHSP)</vt:lpstr>
      <vt:lpstr>PowerPoint Presentation</vt:lpstr>
      <vt:lpstr>Presentation Overview</vt:lpstr>
      <vt:lpstr>PowerPoint Presentation</vt:lpstr>
      <vt:lpstr>Program Population </vt:lpstr>
      <vt:lpstr>PowerPoint Presentation</vt:lpstr>
      <vt:lpstr>PowerPoint Presentation</vt:lpstr>
      <vt:lpstr>PowerPoint Presentation</vt:lpstr>
      <vt:lpstr>PowerPoint Presentation</vt:lpstr>
      <vt:lpstr>PowerPoint Presentation</vt:lpstr>
      <vt:lpstr>Benefits of Partnering with HSH</vt:lpstr>
      <vt:lpstr>Qualifications</vt:lpstr>
      <vt:lpstr>Solicitation of Information</vt:lpstr>
      <vt:lpstr>BFHSP 21-23 Budget</vt:lpstr>
      <vt:lpstr>Application Process</vt:lpstr>
      <vt:lpstr>PowerPoint Presentation</vt:lpstr>
      <vt:lpstr>Contacts</vt:lpstr>
    </vt:vector>
  </TitlesOfParts>
  <Company>CCSF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Randolph Quezada</dc:creator>
  <cp:lastModifiedBy>Vallot, Loretta (HOM)</cp:lastModifiedBy>
  <cp:revision>512</cp:revision>
  <cp:lastPrinted>2017-03-30T23:10:47Z</cp:lastPrinted>
  <dcterms:created xsi:type="dcterms:W3CDTF">2017-03-27T20:41:44Z</dcterms:created>
  <dcterms:modified xsi:type="dcterms:W3CDTF">2022-01-18T21:52:54Z</dcterms:modified>
</cp:coreProperties>
</file>